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80.jpg" ContentType="image/jpeg"/>
  <Override PartName="/ppt/notesSlides/notesSlide10.xml" ContentType="application/vnd.openxmlformats-officedocument.presentationml.notesSlide+xml"/>
  <Override PartName="/ppt/media/image81.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87.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7"/>
  </p:notesMasterIdLst>
  <p:sldIdLst>
    <p:sldId id="631" r:id="rId2"/>
    <p:sldId id="636" r:id="rId3"/>
    <p:sldId id="621" r:id="rId4"/>
    <p:sldId id="616" r:id="rId5"/>
    <p:sldId id="1957" r:id="rId6"/>
    <p:sldId id="659" r:id="rId7"/>
    <p:sldId id="632" r:id="rId8"/>
    <p:sldId id="626" r:id="rId9"/>
    <p:sldId id="620" r:id="rId10"/>
    <p:sldId id="629" r:id="rId11"/>
    <p:sldId id="617" r:id="rId12"/>
    <p:sldId id="618" r:id="rId13"/>
    <p:sldId id="628" r:id="rId14"/>
    <p:sldId id="1976" r:id="rId15"/>
    <p:sldId id="660" r:id="rId16"/>
    <p:sldId id="661" r:id="rId17"/>
    <p:sldId id="1970" r:id="rId18"/>
    <p:sldId id="630" r:id="rId19"/>
    <p:sldId id="1977" r:id="rId20"/>
    <p:sldId id="1979" r:id="rId21"/>
    <p:sldId id="1980" r:id="rId22"/>
    <p:sldId id="1969" r:id="rId23"/>
    <p:sldId id="1974" r:id="rId24"/>
    <p:sldId id="1975" r:id="rId25"/>
    <p:sldId id="470" r:id="rId26"/>
  </p:sldIdLst>
  <p:sldSz cx="9906000" cy="6858000" type="A4"/>
  <p:notesSz cx="6807200" cy="9939338"/>
  <p:defaultTextStyle>
    <a:defPPr>
      <a:defRPr lang="ja-JP"/>
    </a:defPPr>
    <a:lvl1pPr marL="0" algn="l" defTabSz="807964" rtl="0" eaLnBrk="1" latinLnBrk="0" hangingPunct="1">
      <a:defRPr kumimoji="1" sz="1590" kern="1200">
        <a:solidFill>
          <a:schemeClr val="tx1"/>
        </a:solidFill>
        <a:latin typeface="+mn-lt"/>
        <a:ea typeface="+mn-ea"/>
        <a:cs typeface="+mn-cs"/>
      </a:defRPr>
    </a:lvl1pPr>
    <a:lvl2pPr marL="403982" algn="l" defTabSz="807964" rtl="0" eaLnBrk="1" latinLnBrk="0" hangingPunct="1">
      <a:defRPr kumimoji="1" sz="1590" kern="1200">
        <a:solidFill>
          <a:schemeClr val="tx1"/>
        </a:solidFill>
        <a:latin typeface="+mn-lt"/>
        <a:ea typeface="+mn-ea"/>
        <a:cs typeface="+mn-cs"/>
      </a:defRPr>
    </a:lvl2pPr>
    <a:lvl3pPr marL="807964" algn="l" defTabSz="807964" rtl="0" eaLnBrk="1" latinLnBrk="0" hangingPunct="1">
      <a:defRPr kumimoji="1" sz="1590" kern="1200">
        <a:solidFill>
          <a:schemeClr val="tx1"/>
        </a:solidFill>
        <a:latin typeface="+mn-lt"/>
        <a:ea typeface="+mn-ea"/>
        <a:cs typeface="+mn-cs"/>
      </a:defRPr>
    </a:lvl3pPr>
    <a:lvl4pPr marL="1211946" algn="l" defTabSz="807964" rtl="0" eaLnBrk="1" latinLnBrk="0" hangingPunct="1">
      <a:defRPr kumimoji="1" sz="1590" kern="1200">
        <a:solidFill>
          <a:schemeClr val="tx1"/>
        </a:solidFill>
        <a:latin typeface="+mn-lt"/>
        <a:ea typeface="+mn-ea"/>
        <a:cs typeface="+mn-cs"/>
      </a:defRPr>
    </a:lvl4pPr>
    <a:lvl5pPr marL="1615928" algn="l" defTabSz="807964" rtl="0" eaLnBrk="1" latinLnBrk="0" hangingPunct="1">
      <a:defRPr kumimoji="1" sz="1590" kern="1200">
        <a:solidFill>
          <a:schemeClr val="tx1"/>
        </a:solidFill>
        <a:latin typeface="+mn-lt"/>
        <a:ea typeface="+mn-ea"/>
        <a:cs typeface="+mn-cs"/>
      </a:defRPr>
    </a:lvl5pPr>
    <a:lvl6pPr marL="2019910" algn="l" defTabSz="807964" rtl="0" eaLnBrk="1" latinLnBrk="0" hangingPunct="1">
      <a:defRPr kumimoji="1" sz="1590" kern="1200">
        <a:solidFill>
          <a:schemeClr val="tx1"/>
        </a:solidFill>
        <a:latin typeface="+mn-lt"/>
        <a:ea typeface="+mn-ea"/>
        <a:cs typeface="+mn-cs"/>
      </a:defRPr>
    </a:lvl6pPr>
    <a:lvl7pPr marL="2423892" algn="l" defTabSz="807964" rtl="0" eaLnBrk="1" latinLnBrk="0" hangingPunct="1">
      <a:defRPr kumimoji="1" sz="1590" kern="1200">
        <a:solidFill>
          <a:schemeClr val="tx1"/>
        </a:solidFill>
        <a:latin typeface="+mn-lt"/>
        <a:ea typeface="+mn-ea"/>
        <a:cs typeface="+mn-cs"/>
      </a:defRPr>
    </a:lvl7pPr>
    <a:lvl8pPr marL="2827873" algn="l" defTabSz="807964" rtl="0" eaLnBrk="1" latinLnBrk="0" hangingPunct="1">
      <a:defRPr kumimoji="1" sz="1590" kern="1200">
        <a:solidFill>
          <a:schemeClr val="tx1"/>
        </a:solidFill>
        <a:latin typeface="+mn-lt"/>
        <a:ea typeface="+mn-ea"/>
        <a:cs typeface="+mn-cs"/>
      </a:defRPr>
    </a:lvl8pPr>
    <a:lvl9pPr marL="3231855" algn="l" defTabSz="807964" rtl="0" eaLnBrk="1" latinLnBrk="0" hangingPunct="1">
      <a:defRPr kumimoji="1" sz="159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05"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887"/>
    <a:srgbClr val="3F2D93"/>
    <a:srgbClr val="45319B"/>
    <a:srgbClr val="D4CBE4"/>
    <a:srgbClr val="1B007B"/>
    <a:srgbClr val="118BDA"/>
    <a:srgbClr val="EFF0F2"/>
    <a:srgbClr val="C8C9CA"/>
    <a:srgbClr val="118AD9"/>
    <a:srgbClr val="1D20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6353" autoAdjust="0"/>
  </p:normalViewPr>
  <p:slideViewPr>
    <p:cSldViewPr snapToGrid="0">
      <p:cViewPr>
        <p:scale>
          <a:sx n="99" d="100"/>
          <a:sy n="99" d="100"/>
        </p:scale>
        <p:origin x="-216" y="200"/>
      </p:cViewPr>
      <p:guideLst>
        <p:guide orient="horz" pos="2205"/>
        <p:guide pos="3120"/>
      </p:guideLst>
    </p:cSldViewPr>
  </p:slideViewPr>
  <p:notesTextViewPr>
    <p:cViewPr>
      <p:scale>
        <a:sx n="1" d="1"/>
        <a:sy n="1" d="1"/>
      </p:scale>
      <p:origin x="0" y="0"/>
    </p:cViewPr>
  </p:notesTextViewPr>
  <p:sorterViewPr>
    <p:cViewPr>
      <p:scale>
        <a:sx n="100" d="100"/>
        <a:sy n="100" d="100"/>
      </p:scale>
      <p:origin x="0" y="-374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50052" cy="498714"/>
          </a:xfrm>
          <a:prstGeom prst="rect">
            <a:avLst/>
          </a:prstGeom>
        </p:spPr>
        <p:txBody>
          <a:bodyPr vert="horz" lIns="91486" tIns="45743" rIns="91486" bIns="45743"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561" y="0"/>
            <a:ext cx="2950051" cy="498714"/>
          </a:xfrm>
          <a:prstGeom prst="rect">
            <a:avLst/>
          </a:prstGeom>
        </p:spPr>
        <p:txBody>
          <a:bodyPr vert="horz" lIns="91486" tIns="45743" rIns="91486" bIns="45743" rtlCol="0"/>
          <a:lstStyle>
            <a:lvl1pPr algn="r">
              <a:defRPr sz="1200"/>
            </a:lvl1pPr>
          </a:lstStyle>
          <a:p>
            <a:fld id="{8CD603FF-1B18-42AF-8987-5E37271E7AAD}" type="datetimeFigureOut">
              <a:rPr kumimoji="1" lang="ja-JP" altLang="en-US" smtClean="0"/>
              <a:t>1/20/20</a:t>
            </a:fld>
            <a:endParaRPr kumimoji="1" lang="ja-JP" altLang="en-US"/>
          </a:p>
        </p:txBody>
      </p:sp>
      <p:sp>
        <p:nvSpPr>
          <p:cNvPr id="4" name="スライド イメージ プレースホルダー 3"/>
          <p:cNvSpPr>
            <a:spLocks noGrp="1" noRot="1" noChangeAspect="1"/>
          </p:cNvSpPr>
          <p:nvPr>
            <p:ph type="sldImg" idx="2"/>
          </p:nvPr>
        </p:nvSpPr>
        <p:spPr>
          <a:xfrm>
            <a:off x="981075" y="1241425"/>
            <a:ext cx="4846638" cy="3354388"/>
          </a:xfrm>
          <a:prstGeom prst="rect">
            <a:avLst/>
          </a:prstGeom>
          <a:noFill/>
          <a:ln w="12700">
            <a:solidFill>
              <a:prstClr val="black"/>
            </a:solidFill>
          </a:ln>
        </p:spPr>
        <p:txBody>
          <a:bodyPr vert="horz" lIns="91486" tIns="45743" rIns="91486" bIns="45743" rtlCol="0" anchor="ctr"/>
          <a:lstStyle/>
          <a:p>
            <a:endParaRPr lang="ja-JP" altLang="en-US"/>
          </a:p>
        </p:txBody>
      </p:sp>
      <p:sp>
        <p:nvSpPr>
          <p:cNvPr id="5" name="ノート プレースホルダー 4"/>
          <p:cNvSpPr>
            <a:spLocks noGrp="1"/>
          </p:cNvSpPr>
          <p:nvPr>
            <p:ph type="body" sz="quarter" idx="3"/>
          </p:nvPr>
        </p:nvSpPr>
        <p:spPr>
          <a:xfrm>
            <a:off x="681515" y="4783843"/>
            <a:ext cx="5445760" cy="3913475"/>
          </a:xfrm>
          <a:prstGeom prst="rect">
            <a:avLst/>
          </a:prstGeom>
        </p:spPr>
        <p:txBody>
          <a:bodyPr vert="horz" lIns="91486" tIns="45743" rIns="91486" bIns="45743"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25"/>
            <a:ext cx="2950052" cy="498714"/>
          </a:xfrm>
          <a:prstGeom prst="rect">
            <a:avLst/>
          </a:prstGeom>
        </p:spPr>
        <p:txBody>
          <a:bodyPr vert="horz" lIns="91486" tIns="45743" rIns="91486" bIns="4574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561" y="9440625"/>
            <a:ext cx="2950051" cy="498714"/>
          </a:xfrm>
          <a:prstGeom prst="rect">
            <a:avLst/>
          </a:prstGeom>
        </p:spPr>
        <p:txBody>
          <a:bodyPr vert="horz" lIns="91486" tIns="45743" rIns="91486" bIns="45743" rtlCol="0" anchor="b"/>
          <a:lstStyle>
            <a:lvl1pPr algn="r">
              <a:defRPr sz="1200"/>
            </a:lvl1pPr>
          </a:lstStyle>
          <a:p>
            <a:fld id="{DB0C6A77-C5CA-4BC8-845B-EFF8894528D9}" type="slidenum">
              <a:rPr kumimoji="1" lang="ja-JP" altLang="en-US" smtClean="0"/>
              <a:t>‹#›</a:t>
            </a:fld>
            <a:endParaRPr kumimoji="1" lang="ja-JP" altLang="en-US"/>
          </a:p>
        </p:txBody>
      </p:sp>
    </p:spTree>
    <p:extLst>
      <p:ext uri="{BB962C8B-B14F-4D97-AF65-F5344CB8AC3E}">
        <p14:creationId xmlns:p14="http://schemas.microsoft.com/office/powerpoint/2010/main" val="1446458515"/>
      </p:ext>
    </p:extLst>
  </p:cSld>
  <p:clrMap bg1="lt1" tx1="dk1" bg2="lt2" tx2="dk2" accent1="accent1" accent2="accent2" accent3="accent3" accent4="accent4" accent5="accent5" accent6="accent6" hlink="hlink" folHlink="folHlink"/>
  <p:notesStyle>
    <a:lvl1pPr marL="0" algn="l" defTabSz="807964" rtl="0" eaLnBrk="1" latinLnBrk="0" hangingPunct="1">
      <a:defRPr kumimoji="1" sz="1060" kern="1200">
        <a:solidFill>
          <a:schemeClr val="tx1"/>
        </a:solidFill>
        <a:latin typeface="+mn-lt"/>
        <a:ea typeface="+mn-ea"/>
        <a:cs typeface="+mn-cs"/>
      </a:defRPr>
    </a:lvl1pPr>
    <a:lvl2pPr marL="403982" algn="l" defTabSz="807964" rtl="0" eaLnBrk="1" latinLnBrk="0" hangingPunct="1">
      <a:defRPr kumimoji="1" sz="1060" kern="1200">
        <a:solidFill>
          <a:schemeClr val="tx1"/>
        </a:solidFill>
        <a:latin typeface="+mn-lt"/>
        <a:ea typeface="+mn-ea"/>
        <a:cs typeface="+mn-cs"/>
      </a:defRPr>
    </a:lvl2pPr>
    <a:lvl3pPr marL="807964" algn="l" defTabSz="807964" rtl="0" eaLnBrk="1" latinLnBrk="0" hangingPunct="1">
      <a:defRPr kumimoji="1" sz="1060" kern="1200">
        <a:solidFill>
          <a:schemeClr val="tx1"/>
        </a:solidFill>
        <a:latin typeface="+mn-lt"/>
        <a:ea typeface="+mn-ea"/>
        <a:cs typeface="+mn-cs"/>
      </a:defRPr>
    </a:lvl3pPr>
    <a:lvl4pPr marL="1211946" algn="l" defTabSz="807964" rtl="0" eaLnBrk="1" latinLnBrk="0" hangingPunct="1">
      <a:defRPr kumimoji="1" sz="1060" kern="1200">
        <a:solidFill>
          <a:schemeClr val="tx1"/>
        </a:solidFill>
        <a:latin typeface="+mn-lt"/>
        <a:ea typeface="+mn-ea"/>
        <a:cs typeface="+mn-cs"/>
      </a:defRPr>
    </a:lvl4pPr>
    <a:lvl5pPr marL="1615928" algn="l" defTabSz="807964" rtl="0" eaLnBrk="1" latinLnBrk="0" hangingPunct="1">
      <a:defRPr kumimoji="1" sz="1060" kern="1200">
        <a:solidFill>
          <a:schemeClr val="tx1"/>
        </a:solidFill>
        <a:latin typeface="+mn-lt"/>
        <a:ea typeface="+mn-ea"/>
        <a:cs typeface="+mn-cs"/>
      </a:defRPr>
    </a:lvl5pPr>
    <a:lvl6pPr marL="2019910" algn="l" defTabSz="807964" rtl="0" eaLnBrk="1" latinLnBrk="0" hangingPunct="1">
      <a:defRPr kumimoji="1" sz="1060" kern="1200">
        <a:solidFill>
          <a:schemeClr val="tx1"/>
        </a:solidFill>
        <a:latin typeface="+mn-lt"/>
        <a:ea typeface="+mn-ea"/>
        <a:cs typeface="+mn-cs"/>
      </a:defRPr>
    </a:lvl6pPr>
    <a:lvl7pPr marL="2423892" algn="l" defTabSz="807964" rtl="0" eaLnBrk="1" latinLnBrk="0" hangingPunct="1">
      <a:defRPr kumimoji="1" sz="1060" kern="1200">
        <a:solidFill>
          <a:schemeClr val="tx1"/>
        </a:solidFill>
        <a:latin typeface="+mn-lt"/>
        <a:ea typeface="+mn-ea"/>
        <a:cs typeface="+mn-cs"/>
      </a:defRPr>
    </a:lvl7pPr>
    <a:lvl8pPr marL="2827873" algn="l" defTabSz="807964" rtl="0" eaLnBrk="1" latinLnBrk="0" hangingPunct="1">
      <a:defRPr kumimoji="1" sz="1060" kern="1200">
        <a:solidFill>
          <a:schemeClr val="tx1"/>
        </a:solidFill>
        <a:latin typeface="+mn-lt"/>
        <a:ea typeface="+mn-ea"/>
        <a:cs typeface="+mn-cs"/>
      </a:defRPr>
    </a:lvl8pPr>
    <a:lvl9pPr marL="3231855" algn="l" defTabSz="807964" rtl="0" eaLnBrk="1" latinLnBrk="0" hangingPunct="1">
      <a:defRPr kumimoji="1" sz="10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B0C6A77-C5CA-4BC8-845B-EFF8894528D9}" type="slidenum">
              <a:rPr kumimoji="1" lang="ja-JP" altLang="en-US" smtClean="0"/>
              <a:t>1</a:t>
            </a:fld>
            <a:endParaRPr kumimoji="1" lang="ja-JP" altLang="en-US"/>
          </a:p>
        </p:txBody>
      </p:sp>
    </p:spTree>
    <p:extLst>
      <p:ext uri="{BB962C8B-B14F-4D97-AF65-F5344CB8AC3E}">
        <p14:creationId xmlns:p14="http://schemas.microsoft.com/office/powerpoint/2010/main" val="1161199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1"/>
            <a:ext cx="5449264" cy="4475248"/>
          </a:xfrm>
          <a:prstGeom prst="rect">
            <a:avLst/>
          </a:prstGeom>
        </p:spPr>
        <p:txBody>
          <a:bodyPr/>
          <a:lstStyle/>
          <a:p>
            <a:pPr defTabSz="915040">
              <a:defRPr/>
            </a:pPr>
            <a:endParaRPr kumimoji="1" lang="en-US" altLang="ja-JP" dirty="0"/>
          </a:p>
        </p:txBody>
      </p:sp>
    </p:spTree>
    <p:extLst>
      <p:ext uri="{BB962C8B-B14F-4D97-AF65-F5344CB8AC3E}">
        <p14:creationId xmlns:p14="http://schemas.microsoft.com/office/powerpoint/2010/main" val="184161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B0C6A77-C5CA-4BC8-845B-EFF8894528D9}" type="slidenum">
              <a:rPr kumimoji="1" lang="ja-JP" altLang="en-US" smtClean="0"/>
              <a:t>17</a:t>
            </a:fld>
            <a:endParaRPr kumimoji="1" lang="ja-JP" altLang="en-US"/>
          </a:p>
        </p:txBody>
      </p:sp>
    </p:spTree>
    <p:extLst>
      <p:ext uri="{BB962C8B-B14F-4D97-AF65-F5344CB8AC3E}">
        <p14:creationId xmlns:p14="http://schemas.microsoft.com/office/powerpoint/2010/main" val="3141583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1"/>
            <a:ext cx="5449264" cy="4475248"/>
          </a:xfrm>
          <a:prstGeom prst="rect">
            <a:avLst/>
          </a:prstGeom>
        </p:spPr>
        <p:txBody>
          <a:bodyPr/>
          <a:lstStyle/>
          <a:p>
            <a:pPr defTabSz="915040">
              <a:defRPr/>
            </a:pPr>
            <a:endParaRPr kumimoji="1" lang="en-US" altLang="ja-JP" dirty="0"/>
          </a:p>
        </p:txBody>
      </p:sp>
    </p:spTree>
    <p:extLst>
      <p:ext uri="{BB962C8B-B14F-4D97-AF65-F5344CB8AC3E}">
        <p14:creationId xmlns:p14="http://schemas.microsoft.com/office/powerpoint/2010/main" val="3204990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1"/>
            <a:ext cx="5449264" cy="4475248"/>
          </a:xfrm>
          <a:prstGeom prst="rect">
            <a:avLst/>
          </a:prstGeom>
        </p:spPr>
        <p:txBody>
          <a:bodyPr/>
          <a:lstStyle/>
          <a:p>
            <a:pPr defTabSz="915040">
              <a:defRPr/>
            </a:pPr>
            <a:endParaRPr kumimoji="1" lang="en-US" altLang="ja-JP" dirty="0"/>
          </a:p>
        </p:txBody>
      </p:sp>
    </p:spTree>
    <p:extLst>
      <p:ext uri="{BB962C8B-B14F-4D97-AF65-F5344CB8AC3E}">
        <p14:creationId xmlns:p14="http://schemas.microsoft.com/office/powerpoint/2010/main" val="1304980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1"/>
            <a:ext cx="5449264" cy="4475248"/>
          </a:xfrm>
          <a:prstGeom prst="rect">
            <a:avLst/>
          </a:prstGeom>
        </p:spPr>
        <p:txBody>
          <a:bodyPr/>
          <a:lstStyle/>
          <a:p>
            <a:pPr defTabSz="915040">
              <a:defRPr/>
            </a:pPr>
            <a:endParaRPr kumimoji="1" lang="en-US" altLang="ja-JP" dirty="0"/>
          </a:p>
        </p:txBody>
      </p:sp>
    </p:spTree>
    <p:extLst>
      <p:ext uri="{BB962C8B-B14F-4D97-AF65-F5344CB8AC3E}">
        <p14:creationId xmlns:p14="http://schemas.microsoft.com/office/powerpoint/2010/main" val="1171405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1"/>
            <a:ext cx="5449264" cy="4475248"/>
          </a:xfrm>
          <a:prstGeom prst="rect">
            <a:avLst/>
          </a:prstGeom>
        </p:spPr>
        <p:txBody>
          <a:bodyPr/>
          <a:lstStyle/>
          <a:p>
            <a:pPr defTabSz="915040">
              <a:defRPr/>
            </a:pPr>
            <a:endParaRPr kumimoji="1" lang="en-US" altLang="ja-JP" dirty="0"/>
          </a:p>
        </p:txBody>
      </p:sp>
    </p:spTree>
    <p:extLst>
      <p:ext uri="{BB962C8B-B14F-4D97-AF65-F5344CB8AC3E}">
        <p14:creationId xmlns:p14="http://schemas.microsoft.com/office/powerpoint/2010/main" val="416573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B0C6A77-C5CA-4BC8-845B-EFF8894528D9}" type="slidenum">
              <a:rPr kumimoji="1" lang="ja-JP" altLang="en-US" smtClean="0"/>
              <a:t>22</a:t>
            </a:fld>
            <a:endParaRPr kumimoji="1" lang="ja-JP" altLang="en-US"/>
          </a:p>
        </p:txBody>
      </p:sp>
    </p:spTree>
    <p:extLst>
      <p:ext uri="{BB962C8B-B14F-4D97-AF65-F5344CB8AC3E}">
        <p14:creationId xmlns:p14="http://schemas.microsoft.com/office/powerpoint/2010/main" val="3906012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B0C6A77-C5CA-4BC8-845B-EFF8894528D9}" type="slidenum">
              <a:rPr kumimoji="1" lang="ja-JP" altLang="en-US" smtClean="0"/>
              <a:t>23</a:t>
            </a:fld>
            <a:endParaRPr kumimoji="1" lang="ja-JP" altLang="en-US"/>
          </a:p>
        </p:txBody>
      </p:sp>
    </p:spTree>
    <p:extLst>
      <p:ext uri="{BB962C8B-B14F-4D97-AF65-F5344CB8AC3E}">
        <p14:creationId xmlns:p14="http://schemas.microsoft.com/office/powerpoint/2010/main" val="440707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B0C6A77-C5CA-4BC8-845B-EFF8894528D9}" type="slidenum">
              <a:rPr kumimoji="1" lang="ja-JP" altLang="en-US" smtClean="0"/>
              <a:t>24</a:t>
            </a:fld>
            <a:endParaRPr kumimoji="1" lang="ja-JP" altLang="en-US"/>
          </a:p>
        </p:txBody>
      </p:sp>
    </p:spTree>
    <p:extLst>
      <p:ext uri="{BB962C8B-B14F-4D97-AF65-F5344CB8AC3E}">
        <p14:creationId xmlns:p14="http://schemas.microsoft.com/office/powerpoint/2010/main" val="961642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B0C6A77-C5CA-4BC8-845B-EFF8894528D9}" type="slidenum">
              <a:rPr kumimoji="1" lang="ja-JP" altLang="en-US" smtClean="0"/>
              <a:t>25</a:t>
            </a:fld>
            <a:endParaRPr kumimoji="1" lang="ja-JP" altLang="en-US"/>
          </a:p>
        </p:txBody>
      </p:sp>
    </p:spTree>
    <p:extLst>
      <p:ext uri="{BB962C8B-B14F-4D97-AF65-F5344CB8AC3E}">
        <p14:creationId xmlns:p14="http://schemas.microsoft.com/office/powerpoint/2010/main" val="3908867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1"/>
            <a:ext cx="5449264" cy="4475248"/>
          </a:xfrm>
          <a:prstGeom prst="rect">
            <a:avLst/>
          </a:prstGeom>
        </p:spPr>
        <p:txBody>
          <a:bodyPr/>
          <a:lstStyle/>
          <a:p>
            <a:pPr defTabSz="915040">
              <a:defRPr/>
            </a:pPr>
            <a:r>
              <a:rPr kumimoji="1" lang="ja-JP" altLang="en-US" dirty="0"/>
              <a:t>・数字で、この数字で無駄になっている</a:t>
            </a:r>
            <a:endParaRPr kumimoji="1" lang="en-US" altLang="ja-JP" dirty="0"/>
          </a:p>
          <a:p>
            <a:pPr defTabSz="915040">
              <a:defRPr/>
            </a:pPr>
            <a:r>
              <a:rPr kumimoji="1" lang="ja-JP" altLang="en-US" dirty="0"/>
              <a:t>・業界でＮＰＳをやっている</a:t>
            </a:r>
            <a:endParaRPr kumimoji="1" lang="en-US" altLang="ja-JP" dirty="0"/>
          </a:p>
          <a:p>
            <a:pPr defTabSz="915040">
              <a:defRPr/>
            </a:pPr>
            <a:r>
              <a:rPr kumimoji="1" lang="ja-JP" altLang="en-US" dirty="0"/>
              <a:t>・競合他社がやっている、目標にすべき会社がやっている</a:t>
            </a:r>
            <a:endParaRPr kumimoji="1" lang="en-US" altLang="ja-JP" dirty="0"/>
          </a:p>
          <a:p>
            <a:pPr defTabSz="915040">
              <a:defRPr/>
            </a:pPr>
            <a:r>
              <a:rPr kumimoji="1" lang="ja-JP" altLang="en-US" dirty="0"/>
              <a:t>・これから成長する企業だと、今から、</a:t>
            </a:r>
            <a:endParaRPr kumimoji="1" lang="en-US" altLang="ja-JP" dirty="0"/>
          </a:p>
          <a:p>
            <a:pPr defTabSz="915040">
              <a:defRPr/>
            </a:pPr>
            <a:r>
              <a:rPr kumimoji="1" lang="ja-JP" altLang="en-US" dirty="0"/>
              <a:t>・今までは、</a:t>
            </a:r>
            <a:r>
              <a:rPr kumimoji="1" lang="en-US" altLang="ja-JP" dirty="0"/>
              <a:t>before</a:t>
            </a:r>
            <a:r>
              <a:rPr kumimoji="1" lang="en-US" altLang="ja-JP" baseline="0" dirty="0"/>
              <a:t>/after</a:t>
            </a:r>
            <a:r>
              <a:rPr kumimoji="1" lang="ja-JP" altLang="en-US" baseline="0" dirty="0" err="1"/>
              <a:t>、</a:t>
            </a:r>
            <a:r>
              <a:rPr kumimoji="1" lang="ja-JP" altLang="en-US" baseline="0" dirty="0"/>
              <a:t>　やってなかったらずっと○○円のコストだった、売上だった。積算した過去企業</a:t>
            </a:r>
            <a:endParaRPr kumimoji="1" lang="en-US" altLang="ja-JP" baseline="0" dirty="0"/>
          </a:p>
          <a:p>
            <a:pPr defTabSz="915040">
              <a:defRPr/>
            </a:pPr>
            <a:r>
              <a:rPr kumimoji="1" lang="ja-JP" altLang="en-US" baseline="0" dirty="0"/>
              <a:t>・リスク系焦らす。</a:t>
            </a:r>
            <a:r>
              <a:rPr kumimoji="1" lang="ja-JP" altLang="en-US" baseline="0" dirty="0" err="1"/>
              <a:t>めっちゃ</a:t>
            </a:r>
            <a:r>
              <a:rPr kumimoji="1" lang="ja-JP" altLang="en-US" baseline="0" dirty="0"/>
              <a:t>煽る→批判系のコメントで煽る→○○な事件が、</a:t>
            </a:r>
            <a:endParaRPr kumimoji="1" lang="en-US" altLang="ja-JP" baseline="0" dirty="0"/>
          </a:p>
          <a:p>
            <a:pPr defTabSz="915040">
              <a:defRPr/>
            </a:pPr>
            <a:r>
              <a:rPr kumimoji="1" lang="ja-JP" altLang="en-US" baseline="0" dirty="0"/>
              <a:t>・パイの取り合いになっている感、業界全体で縮小しているぞ</a:t>
            </a:r>
            <a:endParaRPr kumimoji="1" lang="en-US" altLang="ja-JP" baseline="0" dirty="0"/>
          </a:p>
          <a:p>
            <a:pPr defTabSz="915040">
              <a:defRPr/>
            </a:pPr>
            <a:r>
              <a:rPr kumimoji="1" lang="ja-JP" altLang="en-US" baseline="0" dirty="0"/>
              <a:t>・顧客がどんどん取られて行っているよ。限られたパイ</a:t>
            </a:r>
            <a:endParaRPr kumimoji="1" lang="en-US" altLang="ja-JP" baseline="0" dirty="0"/>
          </a:p>
          <a:p>
            <a:pPr defTabSz="915040">
              <a:defRPr/>
            </a:pPr>
            <a:r>
              <a:rPr kumimoji="1" lang="ja-JP" altLang="en-US" baseline="0" dirty="0"/>
              <a:t>・成約率→新規商談パターン　</a:t>
            </a:r>
            <a:r>
              <a:rPr kumimoji="1" lang="en-US" altLang="ja-JP" baseline="0" dirty="0"/>
              <a:t>before/after</a:t>
            </a:r>
          </a:p>
          <a:p>
            <a:pPr defTabSz="915040">
              <a:defRPr/>
            </a:pPr>
            <a:r>
              <a:rPr kumimoji="1" lang="ja-JP" altLang="en-US" baseline="0" dirty="0"/>
              <a:t>・</a:t>
            </a:r>
            <a:endParaRPr kumimoji="1" lang="en-US" altLang="ja-JP" baseline="0" dirty="0"/>
          </a:p>
          <a:p>
            <a:pPr defTabSz="915040">
              <a:defRPr/>
            </a:pPr>
            <a:r>
              <a:rPr kumimoji="1" lang="ja-JP" altLang="en-US" baseline="0" dirty="0"/>
              <a:t>・</a:t>
            </a:r>
            <a:endParaRPr kumimoji="1" lang="en-US" altLang="ja-JP" baseline="0" dirty="0"/>
          </a:p>
          <a:p>
            <a:pPr defTabSz="915040">
              <a:defRPr/>
            </a:pPr>
            <a:r>
              <a:rPr kumimoji="1" lang="ja-JP" altLang="en-US" baseline="0" dirty="0"/>
              <a:t>・クローズドループが出来てなかったから、</a:t>
            </a:r>
            <a:endParaRPr kumimoji="1" lang="en-US" altLang="ja-JP" baseline="0" dirty="0"/>
          </a:p>
          <a:p>
            <a:pPr defTabSz="915040">
              <a:defRPr/>
            </a:pPr>
            <a:endParaRPr kumimoji="1" lang="en-US" altLang="ja-JP" baseline="0" dirty="0"/>
          </a:p>
          <a:p>
            <a:pPr defTabSz="915040">
              <a:defRPr/>
            </a:pPr>
            <a:endParaRPr kumimoji="1" lang="en-US" altLang="ja-JP" baseline="0" dirty="0"/>
          </a:p>
          <a:p>
            <a:pPr defTabSz="915040">
              <a:defRPr/>
            </a:pPr>
            <a:r>
              <a:rPr kumimoji="1" lang="ja-JP" altLang="en-US" baseline="0" dirty="0"/>
              <a:t>◆対面営業　→成約率</a:t>
            </a:r>
            <a:endParaRPr kumimoji="1" lang="en-US" altLang="ja-JP" baseline="0" dirty="0"/>
          </a:p>
          <a:p>
            <a:pPr defTabSz="915040">
              <a:defRPr/>
            </a:pPr>
            <a:r>
              <a:rPr kumimoji="1" lang="ja-JP" altLang="en-US" baseline="0" dirty="0"/>
              <a:t>“今やらないとヤバイ”</a:t>
            </a:r>
            <a:endParaRPr kumimoji="1" lang="en-US" altLang="ja-JP" baseline="0" dirty="0"/>
          </a:p>
          <a:p>
            <a:pPr defTabSz="915040">
              <a:defRPr/>
            </a:pPr>
            <a:endParaRPr kumimoji="1" lang="en-US" altLang="ja-JP" baseline="0" dirty="0"/>
          </a:p>
          <a:p>
            <a:pPr defTabSz="915040">
              <a:defRPr/>
            </a:pPr>
            <a:endParaRPr kumimoji="1" lang="en-US" altLang="ja-JP" baseline="0" dirty="0"/>
          </a:p>
          <a:p>
            <a:pPr defTabSz="915040">
              <a:defRPr/>
            </a:pPr>
            <a:endParaRPr kumimoji="1" lang="en-US" altLang="ja-JP" baseline="0" dirty="0"/>
          </a:p>
          <a:p>
            <a:pPr defTabSz="915040">
              <a:defRPr/>
            </a:pPr>
            <a:r>
              <a:rPr kumimoji="1" lang="ja-JP" altLang="en-US" baseline="0" dirty="0"/>
              <a:t>①今、既にヤバイ</a:t>
            </a:r>
            <a:endParaRPr kumimoji="1" lang="en-US" altLang="ja-JP" baseline="0" dirty="0"/>
          </a:p>
          <a:p>
            <a:pPr defTabSz="915040">
              <a:defRPr/>
            </a:pPr>
            <a:r>
              <a:rPr kumimoji="1" lang="en-US" altLang="ja-JP" baseline="0" dirty="0"/>
              <a:t>	</a:t>
            </a:r>
            <a:r>
              <a:rPr kumimoji="1" lang="ja-JP" altLang="en-US" baseline="0" dirty="0"/>
              <a:t>今、批判的な人がいっぱいいる</a:t>
            </a:r>
            <a:endParaRPr kumimoji="1" lang="en-US" altLang="ja-JP" baseline="0" dirty="0"/>
          </a:p>
          <a:p>
            <a:pPr defTabSz="915040">
              <a:defRPr/>
            </a:pPr>
            <a:r>
              <a:rPr kumimoji="1" lang="en-US" altLang="ja-JP" baseline="0" dirty="0"/>
              <a:t>	</a:t>
            </a:r>
            <a:r>
              <a:rPr kumimoji="1" lang="ja-JP" altLang="en-US" baseline="0" dirty="0"/>
              <a:t>水漏れしまくっている</a:t>
            </a:r>
            <a:endParaRPr kumimoji="1" lang="en-US" altLang="ja-JP" baseline="0" dirty="0"/>
          </a:p>
          <a:p>
            <a:pPr defTabSz="915040">
              <a:defRPr/>
            </a:pPr>
            <a:r>
              <a:rPr kumimoji="1" lang="ja-JP" altLang="en-US" baseline="0" dirty="0"/>
              <a:t>②今やってないと将来ヤバイ</a:t>
            </a:r>
            <a:endParaRPr kumimoji="1" lang="en-US" altLang="ja-JP" baseline="0" dirty="0"/>
          </a:p>
          <a:p>
            <a:pPr defTabSz="915040">
              <a:defRPr/>
            </a:pPr>
            <a:r>
              <a:rPr kumimoji="1" lang="en-US" altLang="ja-JP" baseline="0" dirty="0"/>
              <a:t>	</a:t>
            </a:r>
            <a:r>
              <a:rPr kumimoji="1" lang="ja-JP" altLang="en-US" baseline="0" dirty="0"/>
              <a:t>業界で既にやっている</a:t>
            </a:r>
            <a:endParaRPr kumimoji="1" lang="en-US" altLang="ja-JP" baseline="0" dirty="0"/>
          </a:p>
          <a:p>
            <a:pPr defTabSz="915040">
              <a:defRPr/>
            </a:pPr>
            <a:r>
              <a:rPr kumimoji="1" lang="en-US" altLang="ja-JP" baseline="0" dirty="0"/>
              <a:t>	</a:t>
            </a:r>
            <a:r>
              <a:rPr kumimoji="1" lang="ja-JP" altLang="en-US" baseline="0" dirty="0"/>
              <a:t>今やらないと、金額が延々続く</a:t>
            </a:r>
            <a:endParaRPr kumimoji="1" lang="en-US" altLang="ja-JP" baseline="0" dirty="0"/>
          </a:p>
          <a:p>
            <a:pPr defTabSz="915040">
              <a:defRPr/>
            </a:pPr>
            <a:r>
              <a:rPr kumimoji="1" lang="en-US" altLang="ja-JP" baseline="0" dirty="0"/>
              <a:t>	</a:t>
            </a:r>
            <a:r>
              <a:rPr kumimoji="1" lang="ja-JP" altLang="en-US" baseline="0" dirty="0"/>
              <a:t>中長期成長が鈍化する</a:t>
            </a:r>
            <a:endParaRPr kumimoji="1" lang="en-US" altLang="ja-JP" baseline="0" dirty="0"/>
          </a:p>
          <a:p>
            <a:pPr defTabSz="915040">
              <a:defRPr/>
            </a:pPr>
            <a:endParaRPr kumimoji="1" lang="en-US" altLang="ja-JP" baseline="0" dirty="0"/>
          </a:p>
          <a:p>
            <a:pPr defTabSz="915040">
              <a:defRPr/>
            </a:pPr>
            <a:endParaRPr kumimoji="1" lang="en-US" altLang="ja-JP" baseline="0" dirty="0"/>
          </a:p>
        </p:txBody>
      </p:sp>
    </p:spTree>
    <p:extLst>
      <p:ext uri="{BB962C8B-B14F-4D97-AF65-F5344CB8AC3E}">
        <p14:creationId xmlns:p14="http://schemas.microsoft.com/office/powerpoint/2010/main" val="272192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1"/>
            <a:ext cx="5449264" cy="4475248"/>
          </a:xfrm>
          <a:prstGeom prst="rect">
            <a:avLst/>
          </a:prstGeom>
        </p:spPr>
        <p:txBody>
          <a:bodyPr/>
          <a:lstStyle/>
          <a:p>
            <a:pPr defTabSz="915040">
              <a:defRPr/>
            </a:pPr>
            <a:endParaRPr kumimoji="1" lang="en-US" altLang="ja-JP" dirty="0"/>
          </a:p>
        </p:txBody>
      </p:sp>
    </p:spTree>
    <p:extLst>
      <p:ext uri="{BB962C8B-B14F-4D97-AF65-F5344CB8AC3E}">
        <p14:creationId xmlns:p14="http://schemas.microsoft.com/office/powerpoint/2010/main" val="356641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B0C6A77-C5CA-4BC8-845B-EFF8894528D9}" type="slidenum">
              <a:rPr kumimoji="1" lang="ja-JP" altLang="en-US" smtClean="0"/>
              <a:t>7</a:t>
            </a:fld>
            <a:endParaRPr kumimoji="1" lang="ja-JP" altLang="en-US"/>
          </a:p>
        </p:txBody>
      </p:sp>
    </p:spTree>
    <p:extLst>
      <p:ext uri="{BB962C8B-B14F-4D97-AF65-F5344CB8AC3E}">
        <p14:creationId xmlns:p14="http://schemas.microsoft.com/office/powerpoint/2010/main" val="105005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2"/>
            <a:ext cx="5449264" cy="4475248"/>
          </a:xfrm>
          <a:prstGeom prst="rect">
            <a:avLst/>
          </a:prstGeom>
        </p:spPr>
        <p:txBody>
          <a:bodyPr/>
          <a:lstStyle/>
          <a:p>
            <a:pPr defTabSz="914984">
              <a:defRPr/>
            </a:pPr>
            <a:endParaRPr kumimoji="1" lang="en-US" altLang="ja-JP" dirty="0"/>
          </a:p>
        </p:txBody>
      </p:sp>
    </p:spTree>
    <p:extLst>
      <p:ext uri="{BB962C8B-B14F-4D97-AF65-F5344CB8AC3E}">
        <p14:creationId xmlns:p14="http://schemas.microsoft.com/office/powerpoint/2010/main" val="3252476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1"/>
            <a:ext cx="5449264" cy="4475248"/>
          </a:xfrm>
          <a:prstGeom prst="rect">
            <a:avLst/>
          </a:prstGeom>
        </p:spPr>
        <p:txBody>
          <a:bodyPr/>
          <a:lstStyle/>
          <a:p>
            <a:pPr defTabSz="915040">
              <a:defRPr/>
            </a:pPr>
            <a:endParaRPr kumimoji="1" lang="en-US" altLang="ja-JP" dirty="0"/>
          </a:p>
        </p:txBody>
      </p:sp>
    </p:spTree>
    <p:extLst>
      <p:ext uri="{BB962C8B-B14F-4D97-AF65-F5344CB8AC3E}">
        <p14:creationId xmlns:p14="http://schemas.microsoft.com/office/powerpoint/2010/main" val="206109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B0C6A77-C5CA-4BC8-845B-EFF8894528D9}" type="slidenum">
              <a:rPr kumimoji="1" lang="ja-JP" altLang="en-US" smtClean="0"/>
              <a:t>13</a:t>
            </a:fld>
            <a:endParaRPr kumimoji="1" lang="ja-JP" altLang="en-US"/>
          </a:p>
        </p:txBody>
      </p:sp>
    </p:spTree>
    <p:extLst>
      <p:ext uri="{BB962C8B-B14F-4D97-AF65-F5344CB8AC3E}">
        <p14:creationId xmlns:p14="http://schemas.microsoft.com/office/powerpoint/2010/main" val="265005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B0C6A77-C5CA-4BC8-845B-EFF8894528D9}" type="slidenum">
              <a:rPr kumimoji="1" lang="ja-JP" altLang="en-US" smtClean="0"/>
              <a:t>14</a:t>
            </a:fld>
            <a:endParaRPr kumimoji="1" lang="ja-JP" altLang="en-US"/>
          </a:p>
        </p:txBody>
      </p:sp>
    </p:spTree>
    <p:extLst>
      <p:ext uri="{BB962C8B-B14F-4D97-AF65-F5344CB8AC3E}">
        <p14:creationId xmlns:p14="http://schemas.microsoft.com/office/powerpoint/2010/main" val="118387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2663" y="1241425"/>
            <a:ext cx="4843462" cy="3354388"/>
          </a:xfrm>
        </p:spPr>
      </p:sp>
      <p:sp>
        <p:nvSpPr>
          <p:cNvPr id="3" name="ノート プレースホルダー 2"/>
          <p:cNvSpPr>
            <a:spLocks noGrp="1"/>
          </p:cNvSpPr>
          <p:nvPr>
            <p:ph type="body" idx="1"/>
          </p:nvPr>
        </p:nvSpPr>
        <p:spPr>
          <a:xfrm>
            <a:off x="680558" y="4723252"/>
            <a:ext cx="5449264" cy="4475248"/>
          </a:xfrm>
          <a:prstGeom prst="rect">
            <a:avLst/>
          </a:prstGeom>
        </p:spPr>
        <p:txBody>
          <a:bodyPr/>
          <a:lstStyle/>
          <a:p>
            <a:pPr defTabSz="914984">
              <a:defRPr/>
            </a:pPr>
            <a:endParaRPr kumimoji="1" lang="en-US" altLang="ja-JP" dirty="0"/>
          </a:p>
        </p:txBody>
      </p:sp>
    </p:spTree>
    <p:extLst>
      <p:ext uri="{BB962C8B-B14F-4D97-AF65-F5344CB8AC3E}">
        <p14:creationId xmlns:p14="http://schemas.microsoft.com/office/powerpoint/2010/main" val="1480691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タイトル スライド">
    <p:spTree>
      <p:nvGrpSpPr>
        <p:cNvPr id="1" name=""/>
        <p:cNvGrpSpPr/>
        <p:nvPr/>
      </p:nvGrpSpPr>
      <p:grpSpPr>
        <a:xfrm>
          <a:off x="0" y="0"/>
          <a:ext cx="0" cy="0"/>
          <a:chOff x="0" y="0"/>
          <a:chExt cx="0" cy="0"/>
        </a:xfrm>
      </p:grpSpPr>
      <p:sp>
        <p:nvSpPr>
          <p:cNvPr id="4" name="正方形/長方形 3"/>
          <p:cNvSpPr/>
          <p:nvPr userDrawn="1"/>
        </p:nvSpPr>
        <p:spPr>
          <a:xfrm>
            <a:off x="0" y="1"/>
            <a:ext cx="9905999" cy="4959756"/>
          </a:xfrm>
          <a:prstGeom prst="rect">
            <a:avLst/>
          </a:prstGeom>
          <a:solidFill>
            <a:srgbClr val="1D2088"/>
          </a:solidFill>
          <a:ln>
            <a:solidFill>
              <a:srgbClr val="313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a:p>
        </p:txBody>
      </p:sp>
      <p:pic>
        <p:nvPicPr>
          <p:cNvPr id="5" name="図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420" y="4951865"/>
            <a:ext cx="1908411" cy="1908411"/>
          </a:xfrm>
          <a:prstGeom prst="rect">
            <a:avLst/>
          </a:prstGeom>
        </p:spPr>
      </p:pic>
    </p:spTree>
    <p:extLst>
      <p:ext uri="{BB962C8B-B14F-4D97-AF65-F5344CB8AC3E}">
        <p14:creationId xmlns:p14="http://schemas.microsoft.com/office/powerpoint/2010/main" val="1021905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9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2916275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0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3946248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2208938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1373670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344223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1848149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裏面">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0" y="0"/>
            <a:ext cx="6858000" cy="6858000"/>
          </a:xfrm>
          <a:prstGeom prst="rect">
            <a:avLst/>
          </a:prstGeom>
        </p:spPr>
      </p:pic>
    </p:spTree>
    <p:extLst>
      <p:ext uri="{BB962C8B-B14F-4D97-AF65-F5344CB8AC3E}">
        <p14:creationId xmlns:p14="http://schemas.microsoft.com/office/powerpoint/2010/main" val="4257481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7"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68"/>
          </a:p>
        </p:txBody>
      </p:sp>
      <p:sp>
        <p:nvSpPr>
          <p:cNvPr id="3" name="正方形/長方形 2"/>
          <p:cNvSpPr/>
          <p:nvPr userDrawn="1"/>
        </p:nvSpPr>
        <p:spPr>
          <a:xfrm>
            <a:off x="1" y="1"/>
            <a:ext cx="9905999" cy="702129"/>
          </a:xfrm>
          <a:prstGeom prst="rect">
            <a:avLst/>
          </a:prstGeom>
          <a:solidFill>
            <a:srgbClr val="1D2088"/>
          </a:solidFill>
          <a:ln>
            <a:solidFill>
              <a:srgbClr val="313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961"/>
          </a:p>
        </p:txBody>
      </p:sp>
      <p:sp>
        <p:nvSpPr>
          <p:cNvPr id="7" name="Rectangle 32"/>
          <p:cNvSpPr txBox="1">
            <a:spLocks noChangeArrowheads="1"/>
          </p:cNvSpPr>
          <p:nvPr userDrawn="1"/>
        </p:nvSpPr>
        <p:spPr bwMode="auto">
          <a:xfrm>
            <a:off x="3683000" y="6642000"/>
            <a:ext cx="2540000" cy="216000"/>
          </a:xfrm>
          <a:prstGeom prst="rect">
            <a:avLst/>
          </a:prstGeom>
          <a:noFill/>
          <a:ln w="9525">
            <a:noFill/>
            <a:miter lim="800000"/>
            <a:headEnd/>
            <a:tailEnd/>
          </a:ln>
        </p:spPr>
        <p:txBody>
          <a:bodyPr anchor="ctr" anchorCtr="0"/>
          <a:lstStyle>
            <a:lvl1pPr algn="l">
              <a:defRPr sz="1200">
                <a:solidFill>
                  <a:srgbClr val="B4B4C8"/>
                </a:solidFill>
                <a:latin typeface="Verdana" pitchFamily="1" charset="0"/>
              </a:defRPr>
            </a:lvl1pPr>
          </a:lstStyle>
          <a:p>
            <a:pPr algn="ctr">
              <a:defRPr/>
            </a:pPr>
            <a:r>
              <a:rPr lang="en-US" sz="554" b="1" i="0" dirty="0">
                <a:solidFill>
                  <a:srgbClr val="272777"/>
                </a:solidFill>
                <a:latin typeface="游ゴシック" panose="020B0400000000000000" pitchFamily="50" charset="-128"/>
                <a:ea typeface="游ゴシック" panose="020B0400000000000000" pitchFamily="50" charset="-128"/>
              </a:rPr>
              <a:t>Copyright </a:t>
            </a:r>
            <a:r>
              <a:rPr kumimoji="1" lang="en-US" sz="554" b="1" i="0" kern="1200" dirty="0">
                <a:solidFill>
                  <a:srgbClr val="272777"/>
                </a:solidFill>
                <a:latin typeface="游ゴシック" panose="020B0400000000000000" pitchFamily="50" charset="-128"/>
                <a:ea typeface="游ゴシック" panose="020B0400000000000000" pitchFamily="50" charset="-128"/>
                <a:cs typeface="+mn-cs"/>
              </a:rPr>
              <a:t>© Emotion Tech </a:t>
            </a:r>
            <a:r>
              <a:rPr kumimoji="1" lang="en-US" altLang="ja-JP" sz="554" b="1" i="0" kern="1200" dirty="0">
                <a:solidFill>
                  <a:srgbClr val="272777"/>
                </a:solidFill>
                <a:latin typeface="游ゴシック" panose="020B0400000000000000" pitchFamily="50" charset="-128"/>
                <a:ea typeface="游ゴシック" panose="020B0400000000000000" pitchFamily="50" charset="-128"/>
                <a:cs typeface="+mn-cs"/>
              </a:rPr>
              <a:t>Inc.</a:t>
            </a:r>
            <a:r>
              <a:rPr kumimoji="1" lang="en-US" altLang="ja-JP" sz="554" b="1" i="0" kern="1200" baseline="0" dirty="0">
                <a:solidFill>
                  <a:srgbClr val="272777"/>
                </a:solidFill>
                <a:latin typeface="游ゴシック" panose="020B0400000000000000" pitchFamily="50" charset="-128"/>
                <a:ea typeface="游ゴシック" panose="020B0400000000000000" pitchFamily="50" charset="-128"/>
                <a:cs typeface="+mn-cs"/>
              </a:rPr>
              <a:t> </a:t>
            </a:r>
            <a:r>
              <a:rPr kumimoji="1" lang="en-US" sz="554" b="1" i="0" kern="1200" dirty="0">
                <a:solidFill>
                  <a:srgbClr val="272777"/>
                </a:solidFill>
                <a:latin typeface="游ゴシック" panose="020B0400000000000000" pitchFamily="50" charset="-128"/>
                <a:ea typeface="游ゴシック" panose="020B0400000000000000" pitchFamily="50" charset="-128"/>
                <a:cs typeface="+mn-cs"/>
              </a:rPr>
              <a:t>All </a:t>
            </a:r>
            <a:r>
              <a:rPr lang="en-US" sz="554" b="1" i="0" dirty="0">
                <a:solidFill>
                  <a:srgbClr val="272777"/>
                </a:solidFill>
                <a:latin typeface="游ゴシック" panose="020B0400000000000000" pitchFamily="50" charset="-128"/>
                <a:ea typeface="游ゴシック" panose="020B0400000000000000" pitchFamily="50" charset="-128"/>
              </a:rPr>
              <a:t>Rights Reserved.</a:t>
            </a:r>
            <a:endParaRPr lang="en-US" altLang="ja-JP" sz="554" b="1" i="0" dirty="0">
              <a:solidFill>
                <a:srgbClr val="272777"/>
              </a:solidFill>
              <a:latin typeface="游ゴシック" panose="020B0400000000000000" pitchFamily="50" charset="-128"/>
              <a:ea typeface="游ゴシック" panose="020B0400000000000000" pitchFamily="50" charset="-128"/>
            </a:endParaRPr>
          </a:p>
        </p:txBody>
      </p:sp>
      <p:sp>
        <p:nvSpPr>
          <p:cNvPr id="8" name="Rectangle 33"/>
          <p:cNvSpPr txBox="1">
            <a:spLocks noChangeArrowheads="1"/>
          </p:cNvSpPr>
          <p:nvPr userDrawn="1"/>
        </p:nvSpPr>
        <p:spPr bwMode="auto">
          <a:xfrm>
            <a:off x="8547869" y="6642000"/>
            <a:ext cx="1380309" cy="216000"/>
          </a:xfrm>
          <a:prstGeom prst="rect">
            <a:avLst/>
          </a:prstGeom>
          <a:noFill/>
          <a:ln w="9525">
            <a:noFill/>
            <a:miter lim="800000"/>
            <a:headEnd/>
            <a:tailEnd/>
          </a:ln>
        </p:spPr>
        <p:txBody>
          <a:bodyPr anchor="ctr" anchorCtr="0"/>
          <a:lstStyle>
            <a:defPPr>
              <a:defRPr lang="ja-JP"/>
            </a:defPPr>
            <a:lvl1pPr>
              <a:defRPr sz="900" b="1" i="0">
                <a:solidFill>
                  <a:srgbClr val="B8A49E"/>
                </a:solidFill>
                <a:latin typeface="Bradley Hand ITC" panose="03070402050302030203" pitchFamily="66" charset="0"/>
                <a:ea typeface="ＭＳ Ｐゴシック" pitchFamily="1" charset="-128"/>
              </a:defRPr>
            </a:lvl1pPr>
          </a:lstStyle>
          <a:p>
            <a:pPr lvl="0" algn="r"/>
            <a:fld id="{AC8B9983-F6EA-46FB-B832-9FB791B7D33D}" type="slidenum">
              <a:rPr lang="en-US" altLang="ja-JP" sz="1292" b="0" smtClean="0">
                <a:solidFill>
                  <a:srgbClr val="272777"/>
                </a:solidFill>
                <a:latin typeface="Freestyle Script" panose="030804020302050B0404" pitchFamily="66" charset="0"/>
                <a:ea typeface="游ゴシック" panose="020B0400000000000000" pitchFamily="50" charset="-128"/>
              </a:rPr>
              <a:pPr lvl="0" algn="r"/>
              <a:t>‹#›</a:t>
            </a:fld>
            <a:endParaRPr lang="en-US" altLang="ja-JP" sz="1292" b="0" dirty="0">
              <a:solidFill>
                <a:srgbClr val="272777"/>
              </a:solidFill>
              <a:latin typeface="Freestyle Script" panose="030804020302050B0404" pitchFamily="66" charset="0"/>
              <a:ea typeface="游ゴシック" panose="020B0400000000000000" pitchFamily="50" charset="-128"/>
            </a:endParaRPr>
          </a:p>
        </p:txBody>
      </p:sp>
      <p:pic>
        <p:nvPicPr>
          <p:cNvPr id="2" name="図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72793" y="100747"/>
            <a:ext cx="1627071" cy="500637"/>
          </a:xfrm>
          <a:prstGeom prst="rect">
            <a:avLst/>
          </a:prstGeom>
        </p:spPr>
      </p:pic>
    </p:spTree>
    <p:extLst>
      <p:ext uri="{BB962C8B-B14F-4D97-AF65-F5344CB8AC3E}">
        <p14:creationId xmlns:p14="http://schemas.microsoft.com/office/powerpoint/2010/main" val="355663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038" y="6356353"/>
            <a:ext cx="2228850" cy="365125"/>
          </a:xfrm>
          <a:prstGeom prst="rect">
            <a:avLst/>
          </a:prstGeom>
        </p:spPr>
        <p:txBody>
          <a:bodyPr/>
          <a:lstStyle/>
          <a:p>
            <a:endParaRPr lang="en-US" dirty="0"/>
          </a:p>
        </p:txBody>
      </p:sp>
      <p:sp>
        <p:nvSpPr>
          <p:cNvPr id="3" name="Footer Placeholder 2"/>
          <p:cNvSpPr>
            <a:spLocks noGrp="1"/>
          </p:cNvSpPr>
          <p:nvPr>
            <p:ph type="ftr" sz="quarter" idx="11"/>
          </p:nvPr>
        </p:nvSpPr>
        <p:spPr>
          <a:xfrm>
            <a:off x="3281363" y="6356353"/>
            <a:ext cx="3343275"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996113" y="6356353"/>
            <a:ext cx="222885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5309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110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
        <p:nvSpPr>
          <p:cNvPr id="3" name="正方形/長方形 2"/>
          <p:cNvSpPr/>
          <p:nvPr userDrawn="1"/>
        </p:nvSpPr>
        <p:spPr>
          <a:xfrm>
            <a:off x="0" y="0"/>
            <a:ext cx="9905999" cy="928048"/>
          </a:xfrm>
          <a:prstGeom prst="rect">
            <a:avLst/>
          </a:prstGeom>
          <a:solidFill>
            <a:srgbClr val="1D2088"/>
          </a:solidFill>
          <a:ln>
            <a:solidFill>
              <a:srgbClr val="313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8693" y="-95742"/>
            <a:ext cx="2064602" cy="688201"/>
          </a:xfrm>
          <a:prstGeom prst="rect">
            <a:avLst/>
          </a:prstGeom>
        </p:spPr>
      </p:pic>
      <p:sp>
        <p:nvSpPr>
          <p:cNvPr id="6" name="タイトル 1"/>
          <p:cNvSpPr>
            <a:spLocks noGrp="1"/>
          </p:cNvSpPr>
          <p:nvPr>
            <p:ph type="title" hasCustomPrompt="1"/>
          </p:nvPr>
        </p:nvSpPr>
        <p:spPr>
          <a:xfrm>
            <a:off x="1" y="0"/>
            <a:ext cx="7474687" cy="928800"/>
          </a:xfrm>
          <a:prstGeom prst="rect">
            <a:avLst/>
          </a:prstGeom>
        </p:spPr>
        <p:txBody>
          <a:bodyPr lIns="180000" tIns="144000" rIns="72000" bIns="108000" anchor="ctr" anchorCtr="0">
            <a:normAutofit/>
          </a:bodyPr>
          <a:lstStyle>
            <a:lvl1pPr>
              <a:defRPr sz="2400">
                <a:solidFill>
                  <a:schemeClr val="bg1"/>
                </a:solidFill>
                <a:latin typeface="游ゴシック" panose="020B0400000000000000" pitchFamily="50" charset="-128"/>
                <a:ea typeface="游ゴシック" panose="020B0400000000000000" pitchFamily="50" charset="-128"/>
              </a:defRPr>
            </a:lvl1pPr>
          </a:lstStyle>
          <a:p>
            <a:r>
              <a:rPr kumimoji="1" lang="en-US" altLang="ja-JP" dirty="0"/>
              <a:t>TITLE</a:t>
            </a:r>
            <a:endParaRPr kumimoji="1" lang="ja-JP" altLang="en-US" dirty="0"/>
          </a:p>
        </p:txBody>
      </p:sp>
      <p:sp>
        <p:nvSpPr>
          <p:cNvPr id="7" name="Rectangle 32"/>
          <p:cNvSpPr txBox="1">
            <a:spLocks noChangeArrowheads="1"/>
          </p:cNvSpPr>
          <p:nvPr userDrawn="1"/>
        </p:nvSpPr>
        <p:spPr bwMode="auto">
          <a:xfrm>
            <a:off x="3683000" y="6642000"/>
            <a:ext cx="2540000" cy="216000"/>
          </a:xfrm>
          <a:prstGeom prst="rect">
            <a:avLst/>
          </a:prstGeom>
          <a:noFill/>
          <a:ln w="9525">
            <a:noFill/>
            <a:miter lim="800000"/>
            <a:headEnd/>
            <a:tailEnd/>
          </a:ln>
        </p:spPr>
        <p:txBody>
          <a:bodyPr anchor="ctr" anchorCtr="0"/>
          <a:lstStyle>
            <a:lvl1pPr algn="l">
              <a:defRPr sz="1200">
                <a:solidFill>
                  <a:srgbClr val="B4B4C8"/>
                </a:solidFill>
                <a:latin typeface="Verdana" pitchFamily="1" charset="0"/>
              </a:defRPr>
            </a:lvl1pPr>
          </a:lstStyle>
          <a:p>
            <a:pPr algn="ctr">
              <a:defRPr/>
            </a:pPr>
            <a:r>
              <a:rPr lang="en-US" sz="600" b="1" i="0" dirty="0">
                <a:solidFill>
                  <a:srgbClr val="272777"/>
                </a:solidFill>
                <a:latin typeface="游ゴシック" panose="020B0400000000000000" pitchFamily="50" charset="-128"/>
                <a:ea typeface="游ゴシック" panose="020B0400000000000000" pitchFamily="50" charset="-128"/>
              </a:rPr>
              <a:t>Copyright </a:t>
            </a:r>
            <a:r>
              <a:rPr kumimoji="1" lang="en-US" sz="600" b="1" i="0" kern="1200" dirty="0">
                <a:solidFill>
                  <a:srgbClr val="272777"/>
                </a:solidFill>
                <a:latin typeface="游ゴシック" panose="020B0400000000000000" pitchFamily="50" charset="-128"/>
                <a:ea typeface="游ゴシック" panose="020B0400000000000000" pitchFamily="50" charset="-128"/>
                <a:cs typeface="+mn-cs"/>
              </a:rPr>
              <a:t>© Emotion Tech </a:t>
            </a:r>
            <a:r>
              <a:rPr kumimoji="1" lang="en-US" altLang="ja-JP" sz="600" b="1" i="0" kern="1200" dirty="0">
                <a:solidFill>
                  <a:srgbClr val="272777"/>
                </a:solidFill>
                <a:latin typeface="游ゴシック" panose="020B0400000000000000" pitchFamily="50" charset="-128"/>
                <a:ea typeface="游ゴシック" panose="020B0400000000000000" pitchFamily="50" charset="-128"/>
                <a:cs typeface="+mn-cs"/>
              </a:rPr>
              <a:t>Inc.</a:t>
            </a:r>
            <a:r>
              <a:rPr kumimoji="1" lang="en-US" altLang="ja-JP" sz="600" b="1" i="0" kern="1200" baseline="0" dirty="0">
                <a:solidFill>
                  <a:srgbClr val="272777"/>
                </a:solidFill>
                <a:latin typeface="游ゴシック" panose="020B0400000000000000" pitchFamily="50" charset="-128"/>
                <a:ea typeface="游ゴシック" panose="020B0400000000000000" pitchFamily="50" charset="-128"/>
                <a:cs typeface="+mn-cs"/>
              </a:rPr>
              <a:t> </a:t>
            </a:r>
            <a:r>
              <a:rPr kumimoji="1" lang="en-US" sz="600" b="1" i="0" kern="1200" dirty="0">
                <a:solidFill>
                  <a:srgbClr val="272777"/>
                </a:solidFill>
                <a:latin typeface="游ゴシック" panose="020B0400000000000000" pitchFamily="50" charset="-128"/>
                <a:ea typeface="游ゴシック" panose="020B0400000000000000" pitchFamily="50" charset="-128"/>
                <a:cs typeface="+mn-cs"/>
              </a:rPr>
              <a:t>All </a:t>
            </a:r>
            <a:r>
              <a:rPr lang="en-US" sz="600" b="1" i="0" dirty="0">
                <a:solidFill>
                  <a:srgbClr val="272777"/>
                </a:solidFill>
                <a:latin typeface="游ゴシック" panose="020B0400000000000000" pitchFamily="50" charset="-128"/>
                <a:ea typeface="游ゴシック" panose="020B0400000000000000" pitchFamily="50" charset="-128"/>
              </a:rPr>
              <a:t>Rights Reserved.</a:t>
            </a:r>
            <a:endParaRPr lang="en-US" altLang="ja-JP" sz="600" b="1" i="0" dirty="0">
              <a:solidFill>
                <a:srgbClr val="272777"/>
              </a:solidFill>
              <a:latin typeface="游ゴシック" panose="020B0400000000000000" pitchFamily="50" charset="-128"/>
              <a:ea typeface="游ゴシック" panose="020B0400000000000000" pitchFamily="50" charset="-128"/>
            </a:endParaRPr>
          </a:p>
        </p:txBody>
      </p:sp>
      <p:sp>
        <p:nvSpPr>
          <p:cNvPr id="8" name="Rectangle 33"/>
          <p:cNvSpPr txBox="1">
            <a:spLocks noChangeArrowheads="1"/>
          </p:cNvSpPr>
          <p:nvPr userDrawn="1"/>
        </p:nvSpPr>
        <p:spPr bwMode="auto">
          <a:xfrm>
            <a:off x="8557590" y="6638651"/>
            <a:ext cx="1380309" cy="216000"/>
          </a:xfrm>
          <a:prstGeom prst="rect">
            <a:avLst/>
          </a:prstGeom>
          <a:noFill/>
          <a:ln w="9525">
            <a:noFill/>
            <a:miter lim="800000"/>
            <a:headEnd/>
            <a:tailEnd/>
          </a:ln>
        </p:spPr>
        <p:txBody>
          <a:bodyPr anchor="ctr" anchorCtr="0"/>
          <a:lstStyle>
            <a:defPPr>
              <a:defRPr lang="ja-JP"/>
            </a:defPPr>
            <a:lvl1pPr>
              <a:defRPr sz="900" b="1" i="0">
                <a:solidFill>
                  <a:srgbClr val="B8A49E"/>
                </a:solidFill>
                <a:latin typeface="Bradley Hand ITC" panose="03070402050302030203" pitchFamily="66" charset="0"/>
                <a:ea typeface="ＭＳ Ｐゴシック" pitchFamily="1" charset="-128"/>
              </a:defRPr>
            </a:lvl1pPr>
          </a:lstStyle>
          <a:p>
            <a:pPr lvl="0" algn="r"/>
            <a:fld id="{AC8B9983-F6EA-46FB-B832-9FB791B7D33D}" type="slidenum">
              <a:rPr lang="en-US" altLang="ja-JP" sz="2000" b="0" smtClean="0">
                <a:solidFill>
                  <a:srgbClr val="272777"/>
                </a:solidFill>
                <a:latin typeface="Freestyle Script" panose="030804020302050B0404" pitchFamily="66" charset="0"/>
                <a:ea typeface="游ゴシック" panose="020B0400000000000000" pitchFamily="50" charset="-128"/>
              </a:rPr>
              <a:pPr lvl="0" algn="r"/>
              <a:t>‹#›</a:t>
            </a:fld>
            <a:endParaRPr lang="en-US" altLang="ja-JP" sz="2000" b="0" dirty="0">
              <a:solidFill>
                <a:srgbClr val="272777"/>
              </a:solidFill>
              <a:latin typeface="Freestyle Script" panose="030804020302050B0404" pitchFamily="66" charset="0"/>
              <a:ea typeface="游ゴシック" panose="020B0400000000000000" pitchFamily="50" charset="-128"/>
            </a:endParaRPr>
          </a:p>
        </p:txBody>
      </p:sp>
    </p:spTree>
    <p:extLst>
      <p:ext uri="{BB962C8B-B14F-4D97-AF65-F5344CB8AC3E}">
        <p14:creationId xmlns:p14="http://schemas.microsoft.com/office/powerpoint/2010/main" val="2785869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6290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0549535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40060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962444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067427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23804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62772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01523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76976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8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884514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27537828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9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622278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2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6181576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5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7110447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0_en_Template_Cw_Contents_A_v1.0">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615238" y="6560460"/>
            <a:ext cx="2228850" cy="365125"/>
          </a:xfrm>
          <a:prstGeom prst="rect">
            <a:avLst/>
          </a:prstGeom>
        </p:spPr>
        <p:txBody>
          <a:bodyPr/>
          <a:lstStyle>
            <a:lvl1pPr algn="r">
              <a:defRPr sz="1286" i="1">
                <a:latin typeface="游ゴシック" panose="020B0400000000000000" pitchFamily="50" charset="-128"/>
                <a:ea typeface="游ゴシック" panose="020B0400000000000000" pitchFamily="50" charset="-128"/>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014731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9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8"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5" dirty="0"/>
          </a:p>
        </p:txBody>
      </p:sp>
      <p:sp>
        <p:nvSpPr>
          <p:cNvPr id="3" name="正方形/長方形 2"/>
          <p:cNvSpPr/>
          <p:nvPr userDrawn="1"/>
        </p:nvSpPr>
        <p:spPr>
          <a:xfrm>
            <a:off x="4" y="0"/>
            <a:ext cx="9905999" cy="928048"/>
          </a:xfrm>
          <a:prstGeom prst="rect">
            <a:avLst/>
          </a:prstGeom>
          <a:solidFill>
            <a:srgbClr val="1D2088"/>
          </a:solidFill>
          <a:ln>
            <a:solidFill>
              <a:srgbClr val="313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68" dirty="0"/>
          </a:p>
        </p:txBody>
      </p:sp>
      <p:pic>
        <p:nvPicPr>
          <p:cNvPr id="5" name="図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8694" y="-95741"/>
            <a:ext cx="2064602" cy="688201"/>
          </a:xfrm>
          <a:prstGeom prst="rect">
            <a:avLst/>
          </a:prstGeom>
        </p:spPr>
      </p:pic>
      <p:sp>
        <p:nvSpPr>
          <p:cNvPr id="6" name="タイトル 1"/>
          <p:cNvSpPr>
            <a:spLocks noGrp="1"/>
          </p:cNvSpPr>
          <p:nvPr>
            <p:ph type="title" hasCustomPrompt="1"/>
          </p:nvPr>
        </p:nvSpPr>
        <p:spPr>
          <a:xfrm>
            <a:off x="3" y="0"/>
            <a:ext cx="7474687" cy="928800"/>
          </a:xfrm>
          <a:prstGeom prst="rect">
            <a:avLst/>
          </a:prstGeom>
        </p:spPr>
        <p:txBody>
          <a:bodyPr lIns="180000" tIns="144000" rIns="72000" bIns="108000" anchor="ctr" anchorCtr="0">
            <a:normAutofit/>
          </a:bodyPr>
          <a:lstStyle>
            <a:lvl1pPr>
              <a:defRPr sz="2044">
                <a:solidFill>
                  <a:schemeClr val="bg1"/>
                </a:solidFill>
                <a:latin typeface="メイリオ" panose="020B0604030504040204" pitchFamily="50" charset="-128"/>
                <a:ea typeface="メイリオ" panose="020B0604030504040204" pitchFamily="50" charset="-128"/>
              </a:defRPr>
            </a:lvl1pPr>
          </a:lstStyle>
          <a:p>
            <a:r>
              <a:rPr kumimoji="1" lang="en-US" altLang="ja-JP" dirty="0"/>
              <a:t>TITLE</a:t>
            </a:r>
            <a:endParaRPr kumimoji="1" lang="ja-JP" altLang="en-US" dirty="0"/>
          </a:p>
        </p:txBody>
      </p:sp>
      <p:sp>
        <p:nvSpPr>
          <p:cNvPr id="8" name="Rectangle 33">
            <a:extLst>
              <a:ext uri="{FF2B5EF4-FFF2-40B4-BE49-F238E27FC236}">
                <a16:creationId xmlns:a16="http://schemas.microsoft.com/office/drawing/2014/main" xmlns="" id="{FD3A15E9-F0E2-4520-80C4-9028715A84BC}"/>
              </a:ext>
            </a:extLst>
          </p:cNvPr>
          <p:cNvSpPr txBox="1">
            <a:spLocks noChangeArrowheads="1"/>
          </p:cNvSpPr>
          <p:nvPr userDrawn="1"/>
        </p:nvSpPr>
        <p:spPr bwMode="auto">
          <a:xfrm>
            <a:off x="8557590" y="6638651"/>
            <a:ext cx="1380309" cy="216000"/>
          </a:xfrm>
          <a:prstGeom prst="rect">
            <a:avLst/>
          </a:prstGeom>
          <a:noFill/>
          <a:ln w="9525">
            <a:noFill/>
            <a:miter lim="800000"/>
            <a:headEnd/>
            <a:tailEnd/>
          </a:ln>
        </p:spPr>
        <p:txBody>
          <a:bodyPr anchor="ctr" anchorCtr="0"/>
          <a:lstStyle>
            <a:defPPr>
              <a:defRPr lang="ja-JP"/>
            </a:defPPr>
            <a:lvl1pPr>
              <a:defRPr sz="900" b="1" i="0">
                <a:solidFill>
                  <a:srgbClr val="B8A49E"/>
                </a:solidFill>
                <a:latin typeface="Bradley Hand ITC" panose="03070402050302030203" pitchFamily="66" charset="0"/>
                <a:ea typeface="ＭＳ Ｐゴシック" pitchFamily="1" charset="-128"/>
              </a:defRPr>
            </a:lvl1pPr>
          </a:lstStyle>
          <a:p>
            <a:pPr lvl="0" algn="r"/>
            <a:fld id="{AC8B9983-F6EA-46FB-B832-9FB791B7D33D}" type="slidenum">
              <a:rPr lang="en-US" altLang="ja-JP" sz="2000" b="0" smtClean="0">
                <a:solidFill>
                  <a:srgbClr val="272777"/>
                </a:solidFill>
                <a:latin typeface="Freestyle Script" panose="030804020302050B0404" pitchFamily="66" charset="0"/>
                <a:ea typeface="游ゴシック" panose="020B0400000000000000" pitchFamily="50" charset="-128"/>
              </a:rPr>
              <a:pPr lvl="0" algn="r"/>
              <a:t>‹#›</a:t>
            </a:fld>
            <a:endParaRPr lang="en-US" altLang="ja-JP" sz="2000" b="0" dirty="0">
              <a:solidFill>
                <a:srgbClr val="272777"/>
              </a:solidFill>
              <a:latin typeface="Freestyle Script" panose="030804020302050B0404" pitchFamily="66" charset="0"/>
              <a:ea typeface="游ゴシック" panose="020B0400000000000000" pitchFamily="50" charset="-128"/>
            </a:endParaRPr>
          </a:p>
        </p:txBody>
      </p:sp>
    </p:spTree>
    <p:extLst>
      <p:ext uri="{BB962C8B-B14F-4D97-AF65-F5344CB8AC3E}">
        <p14:creationId xmlns:p14="http://schemas.microsoft.com/office/powerpoint/2010/main" val="10328401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投影用　中面">
    <p:spTree>
      <p:nvGrpSpPr>
        <p:cNvPr id="1" name=""/>
        <p:cNvGrpSpPr/>
        <p:nvPr/>
      </p:nvGrpSpPr>
      <p:grpSpPr>
        <a:xfrm>
          <a:off x="0" y="0"/>
          <a:ext cx="0" cy="0"/>
          <a:chOff x="0" y="0"/>
          <a:chExt cx="0" cy="0"/>
        </a:xfrm>
      </p:grpSpPr>
      <p:sp>
        <p:nvSpPr>
          <p:cNvPr id="7" name="Rectangle 32"/>
          <p:cNvSpPr txBox="1">
            <a:spLocks noChangeArrowheads="1"/>
          </p:cNvSpPr>
          <p:nvPr userDrawn="1"/>
        </p:nvSpPr>
        <p:spPr bwMode="auto">
          <a:xfrm>
            <a:off x="3683000" y="6642000"/>
            <a:ext cx="2540000" cy="216000"/>
          </a:xfrm>
          <a:prstGeom prst="rect">
            <a:avLst/>
          </a:prstGeom>
          <a:noFill/>
          <a:ln w="9525">
            <a:noFill/>
            <a:miter lim="800000"/>
            <a:headEnd/>
            <a:tailEnd/>
          </a:ln>
        </p:spPr>
        <p:txBody>
          <a:bodyPr anchor="ctr" anchorCtr="0"/>
          <a:lstStyle>
            <a:lvl1pPr algn="l">
              <a:defRPr sz="1200">
                <a:solidFill>
                  <a:srgbClr val="B4B4C8"/>
                </a:solidFill>
                <a:latin typeface="Verdana" pitchFamily="1" charset="0"/>
              </a:defRPr>
            </a:lvl1pPr>
          </a:lstStyle>
          <a:p>
            <a:pPr algn="ctr">
              <a:defRPr/>
            </a:pPr>
            <a:r>
              <a:rPr lang="en-US" sz="600" b="1" i="0" dirty="0">
                <a:solidFill>
                  <a:srgbClr val="272777"/>
                </a:solidFill>
                <a:latin typeface="游ゴシック" panose="020B0400000000000000" pitchFamily="50" charset="-128"/>
                <a:ea typeface="游ゴシック" panose="020B0400000000000000" pitchFamily="50" charset="-128"/>
              </a:rPr>
              <a:t>Copyright </a:t>
            </a:r>
            <a:r>
              <a:rPr kumimoji="1" lang="en-US" sz="600" b="1" i="0" kern="1200" dirty="0">
                <a:solidFill>
                  <a:srgbClr val="272777"/>
                </a:solidFill>
                <a:latin typeface="游ゴシック" panose="020B0400000000000000" pitchFamily="50" charset="-128"/>
                <a:ea typeface="游ゴシック" panose="020B0400000000000000" pitchFamily="50" charset="-128"/>
                <a:cs typeface="+mn-cs"/>
              </a:rPr>
              <a:t>© Emotion Tech </a:t>
            </a:r>
            <a:r>
              <a:rPr kumimoji="1" lang="en-US" altLang="ja-JP" sz="600" b="1" i="0" kern="1200" dirty="0">
                <a:solidFill>
                  <a:srgbClr val="272777"/>
                </a:solidFill>
                <a:latin typeface="游ゴシック" panose="020B0400000000000000" pitchFamily="50" charset="-128"/>
                <a:ea typeface="游ゴシック" panose="020B0400000000000000" pitchFamily="50" charset="-128"/>
                <a:cs typeface="+mn-cs"/>
              </a:rPr>
              <a:t>Inc.</a:t>
            </a:r>
            <a:r>
              <a:rPr kumimoji="1" lang="en-US" altLang="ja-JP" sz="600" b="1" i="0" kern="1200" baseline="0" dirty="0">
                <a:solidFill>
                  <a:srgbClr val="272777"/>
                </a:solidFill>
                <a:latin typeface="游ゴシック" panose="020B0400000000000000" pitchFamily="50" charset="-128"/>
                <a:ea typeface="游ゴシック" panose="020B0400000000000000" pitchFamily="50" charset="-128"/>
                <a:cs typeface="+mn-cs"/>
              </a:rPr>
              <a:t> </a:t>
            </a:r>
            <a:r>
              <a:rPr kumimoji="1" lang="en-US" sz="600" b="1" i="0" kern="1200" dirty="0">
                <a:solidFill>
                  <a:srgbClr val="272777"/>
                </a:solidFill>
                <a:latin typeface="游ゴシック" panose="020B0400000000000000" pitchFamily="50" charset="-128"/>
                <a:ea typeface="游ゴシック" panose="020B0400000000000000" pitchFamily="50" charset="-128"/>
                <a:cs typeface="+mn-cs"/>
              </a:rPr>
              <a:t>All </a:t>
            </a:r>
            <a:r>
              <a:rPr lang="en-US" sz="600" b="1" i="0" dirty="0">
                <a:solidFill>
                  <a:srgbClr val="272777"/>
                </a:solidFill>
                <a:latin typeface="游ゴシック" panose="020B0400000000000000" pitchFamily="50" charset="-128"/>
                <a:ea typeface="游ゴシック" panose="020B0400000000000000" pitchFamily="50" charset="-128"/>
              </a:rPr>
              <a:t>Rights Reserved.</a:t>
            </a:r>
            <a:endParaRPr lang="en-US" altLang="ja-JP" sz="600" b="1" i="0" dirty="0">
              <a:solidFill>
                <a:srgbClr val="272777"/>
              </a:solidFill>
              <a:latin typeface="游ゴシック" panose="020B0400000000000000" pitchFamily="50" charset="-128"/>
              <a:ea typeface="游ゴシック" panose="020B0400000000000000" pitchFamily="50" charset="-128"/>
            </a:endParaRPr>
          </a:p>
        </p:txBody>
      </p:sp>
      <p:sp>
        <p:nvSpPr>
          <p:cNvPr id="9" name="正方形/長方形 8"/>
          <p:cNvSpPr/>
          <p:nvPr userDrawn="1"/>
        </p:nvSpPr>
        <p:spPr>
          <a:xfrm>
            <a:off x="0" y="0"/>
            <a:ext cx="9905999" cy="928048"/>
          </a:xfrm>
          <a:prstGeom prst="rect">
            <a:avLst/>
          </a:prstGeom>
          <a:solidFill>
            <a:srgbClr val="28288C"/>
          </a:solidFill>
          <a:ln>
            <a:solidFill>
              <a:srgbClr val="313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68693" y="-95742"/>
            <a:ext cx="2064602" cy="688201"/>
          </a:xfrm>
          <a:prstGeom prst="rect">
            <a:avLst/>
          </a:prstGeom>
        </p:spPr>
      </p:pic>
      <p:sp>
        <p:nvSpPr>
          <p:cNvPr id="2" name="タイトル 1"/>
          <p:cNvSpPr>
            <a:spLocks noGrp="1"/>
          </p:cNvSpPr>
          <p:nvPr>
            <p:ph type="title" hasCustomPrompt="1"/>
          </p:nvPr>
        </p:nvSpPr>
        <p:spPr>
          <a:xfrm>
            <a:off x="1" y="0"/>
            <a:ext cx="7474687" cy="928800"/>
          </a:xfrm>
        </p:spPr>
        <p:txBody>
          <a:bodyPr lIns="180000" tIns="144000" rIns="72000" bIns="108000">
            <a:normAutofit/>
          </a:bodyPr>
          <a:lstStyle>
            <a:lvl1pPr>
              <a:defRPr sz="2400">
                <a:solidFill>
                  <a:schemeClr val="bg1"/>
                </a:solidFill>
                <a:latin typeface="游ゴシック" panose="020B0400000000000000" pitchFamily="50" charset="-128"/>
                <a:ea typeface="游ゴシック" panose="020B0400000000000000" pitchFamily="50" charset="-128"/>
              </a:defRPr>
            </a:lvl1pPr>
          </a:lstStyle>
          <a:p>
            <a:r>
              <a:rPr kumimoji="1" lang="en-US" altLang="ja-JP" dirty="0"/>
              <a:t>TITLE</a:t>
            </a:r>
            <a:endParaRPr kumimoji="1" lang="ja-JP" altLang="en-US" dirty="0"/>
          </a:p>
        </p:txBody>
      </p:sp>
      <p:sp>
        <p:nvSpPr>
          <p:cNvPr id="11" name="Rectangle 33">
            <a:extLst>
              <a:ext uri="{FF2B5EF4-FFF2-40B4-BE49-F238E27FC236}">
                <a16:creationId xmlns:a16="http://schemas.microsoft.com/office/drawing/2014/main" xmlns="" id="{9AA621CE-6622-4C13-BF68-1079739D0FE5}"/>
              </a:ext>
            </a:extLst>
          </p:cNvPr>
          <p:cNvSpPr txBox="1">
            <a:spLocks noChangeArrowheads="1"/>
          </p:cNvSpPr>
          <p:nvPr userDrawn="1"/>
        </p:nvSpPr>
        <p:spPr bwMode="auto">
          <a:xfrm>
            <a:off x="8557590" y="6638651"/>
            <a:ext cx="1380309" cy="216000"/>
          </a:xfrm>
          <a:prstGeom prst="rect">
            <a:avLst/>
          </a:prstGeom>
          <a:noFill/>
          <a:ln w="9525">
            <a:noFill/>
            <a:miter lim="800000"/>
            <a:headEnd/>
            <a:tailEnd/>
          </a:ln>
        </p:spPr>
        <p:txBody>
          <a:bodyPr anchor="ctr" anchorCtr="0"/>
          <a:lstStyle>
            <a:defPPr>
              <a:defRPr lang="ja-JP"/>
            </a:defPPr>
            <a:lvl1pPr>
              <a:defRPr sz="900" b="1" i="0">
                <a:solidFill>
                  <a:srgbClr val="B8A49E"/>
                </a:solidFill>
                <a:latin typeface="Bradley Hand ITC" panose="03070402050302030203" pitchFamily="66" charset="0"/>
                <a:ea typeface="ＭＳ Ｐゴシック" pitchFamily="1" charset="-128"/>
              </a:defRPr>
            </a:lvl1pPr>
          </a:lstStyle>
          <a:p>
            <a:pPr lvl="0" algn="r"/>
            <a:fld id="{AC8B9983-F6EA-46FB-B832-9FB791B7D33D}" type="slidenum">
              <a:rPr lang="en-US" altLang="ja-JP" sz="2000" b="0" smtClean="0">
                <a:solidFill>
                  <a:srgbClr val="272777"/>
                </a:solidFill>
                <a:latin typeface="Freestyle Script" panose="030804020302050B0404" pitchFamily="66" charset="0"/>
                <a:ea typeface="游ゴシック" panose="020B0400000000000000" pitchFamily="50" charset="-128"/>
              </a:rPr>
              <a:pPr lvl="0" algn="r"/>
              <a:t>‹#›</a:t>
            </a:fld>
            <a:endParaRPr lang="en-US" altLang="ja-JP" sz="2000" b="0" dirty="0">
              <a:solidFill>
                <a:srgbClr val="272777"/>
              </a:solidFill>
              <a:latin typeface="Freestyle Script" panose="030804020302050B0404" pitchFamily="66" charset="0"/>
              <a:ea typeface="游ゴシック" panose="020B0400000000000000" pitchFamily="50" charset="-128"/>
            </a:endParaRPr>
          </a:p>
        </p:txBody>
      </p:sp>
    </p:spTree>
    <p:extLst>
      <p:ext uri="{BB962C8B-B14F-4D97-AF65-F5344CB8AC3E}">
        <p14:creationId xmlns:p14="http://schemas.microsoft.com/office/powerpoint/2010/main" val="41572032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en_Template_Cw_topB_v1.0">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20423" y="4951871"/>
            <a:ext cx="1908411" cy="1908411"/>
          </a:xfrm>
          <a:prstGeom prst="rect">
            <a:avLst/>
          </a:prstGeom>
        </p:spPr>
      </p:pic>
      <p:sp>
        <p:nvSpPr>
          <p:cNvPr id="7" name="タイトル 1"/>
          <p:cNvSpPr>
            <a:spLocks noGrp="1"/>
          </p:cNvSpPr>
          <p:nvPr>
            <p:ph type="ctrTitle" hasCustomPrompt="1"/>
          </p:nvPr>
        </p:nvSpPr>
        <p:spPr>
          <a:xfrm>
            <a:off x="681040" y="1013137"/>
            <a:ext cx="8494860" cy="3154828"/>
          </a:xfrm>
        </p:spPr>
        <p:txBody>
          <a:bodyPr lIns="68415" tIns="34208" rIns="68415" bIns="34208" anchor="ctr" anchorCtr="0">
            <a:normAutofit/>
          </a:bodyPr>
          <a:lstStyle>
            <a:lvl1pPr algn="l">
              <a:defRPr sz="3800">
                <a:solidFill>
                  <a:schemeClr val="bg1"/>
                </a:solidFill>
                <a:latin typeface="ヒラギノ角ゴ ProN W6"/>
                <a:ea typeface="ヒラギノ角ゴ ProN W6"/>
              </a:defRPr>
            </a:lvl1pPr>
          </a:lstStyle>
          <a:p>
            <a:r>
              <a:rPr kumimoji="1" lang="en-US" altLang="ja-JP" dirty="0"/>
              <a:t>TITLE</a:t>
            </a:r>
            <a:endParaRPr kumimoji="1" lang="ja-JP" altLang="en-US" dirty="0"/>
          </a:p>
        </p:txBody>
      </p:sp>
      <p:sp>
        <p:nvSpPr>
          <p:cNvPr id="8" name="サブタイトル 2"/>
          <p:cNvSpPr>
            <a:spLocks noGrp="1"/>
          </p:cNvSpPr>
          <p:nvPr>
            <p:ph type="subTitle" idx="1" hasCustomPrompt="1"/>
          </p:nvPr>
        </p:nvSpPr>
        <p:spPr>
          <a:xfrm>
            <a:off x="272351" y="263409"/>
            <a:ext cx="8903549" cy="486323"/>
          </a:xfrm>
        </p:spPr>
        <p:txBody>
          <a:bodyPr lIns="68415" tIns="34208" rIns="68415" bIns="34208" anchor="ctr" anchorCtr="0">
            <a:normAutofit/>
          </a:bodyPr>
          <a:lstStyle>
            <a:lvl1pPr marL="0" indent="0" algn="l">
              <a:buNone/>
              <a:defRPr kumimoji="1" lang="ja-JP" altLang="en-US" sz="2100" kern="1200" baseline="0" dirty="0">
                <a:solidFill>
                  <a:schemeClr val="bg1"/>
                </a:solidFill>
                <a:latin typeface="ヒラギノ角ゴ ProN W6"/>
                <a:ea typeface="ヒラギノ角ゴ ProN W6"/>
                <a:cs typeface="+mj-cs"/>
              </a:defRPr>
            </a:lvl1pPr>
            <a:lvl2pPr marL="478908" indent="0" algn="ctr">
              <a:buNone/>
              <a:defRPr sz="2100"/>
            </a:lvl2pPr>
            <a:lvl3pPr marL="957816" indent="0" algn="ctr">
              <a:buNone/>
              <a:defRPr sz="1900"/>
            </a:lvl3pPr>
            <a:lvl4pPr marL="1436724" indent="0" algn="ctr">
              <a:buNone/>
              <a:defRPr sz="1700"/>
            </a:lvl4pPr>
            <a:lvl5pPr marL="1915631" indent="0" algn="ctr">
              <a:buNone/>
              <a:defRPr sz="1700"/>
            </a:lvl5pPr>
            <a:lvl6pPr marL="2394539" indent="0" algn="ctr">
              <a:buNone/>
              <a:defRPr sz="1700"/>
            </a:lvl6pPr>
            <a:lvl7pPr marL="2873447" indent="0" algn="ctr">
              <a:buNone/>
              <a:defRPr sz="1700"/>
            </a:lvl7pPr>
            <a:lvl8pPr marL="3352355" indent="0" algn="ctr">
              <a:buNone/>
              <a:defRPr sz="1700"/>
            </a:lvl8pPr>
            <a:lvl9pPr marL="3831263" indent="0" algn="ctr">
              <a:buNone/>
              <a:defRPr sz="1700"/>
            </a:lvl9pPr>
          </a:lstStyle>
          <a:p>
            <a:pPr marL="0" lvl="0" algn="l" defTabSz="957816" rtl="0" eaLnBrk="1" latinLnBrk="0" hangingPunct="1">
              <a:lnSpc>
                <a:spcPct val="90000"/>
              </a:lnSpc>
              <a:spcBef>
                <a:spcPct val="0"/>
              </a:spcBef>
              <a:buNone/>
            </a:pPr>
            <a:r>
              <a:rPr kumimoji="1" lang="ja-JP" altLang="en-US" dirty="0"/>
              <a:t>先方社名、会議体名　等</a:t>
            </a:r>
          </a:p>
        </p:txBody>
      </p:sp>
    </p:spTree>
    <p:extLst>
      <p:ext uri="{BB962C8B-B14F-4D97-AF65-F5344CB8AC3E}">
        <p14:creationId xmlns:p14="http://schemas.microsoft.com/office/powerpoint/2010/main" val="671215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2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1903166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3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2448521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4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256510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5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137477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7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161438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8_en_Template_Cw_Contents_A_v1.0">
    <p:spTree>
      <p:nvGrpSpPr>
        <p:cNvPr id="1" name=""/>
        <p:cNvGrpSpPr/>
        <p:nvPr/>
      </p:nvGrpSpPr>
      <p:grpSpPr>
        <a:xfrm>
          <a:off x="0" y="0"/>
          <a:ext cx="0" cy="0"/>
          <a:chOff x="0" y="0"/>
          <a:chExt cx="0" cy="0"/>
        </a:xfrm>
      </p:grpSpPr>
      <p:sp>
        <p:nvSpPr>
          <p:cNvPr id="4" name="正方形/長方形 3"/>
          <p:cNvSpPr>
            <a:spLocks noChangeAspect="1"/>
          </p:cNvSpPr>
          <p:nvPr userDrawn="1"/>
        </p:nvSpPr>
        <p:spPr>
          <a:xfrm>
            <a:off x="4819076" y="2828"/>
            <a:ext cx="5086925" cy="864000"/>
          </a:xfrm>
          <a:prstGeom prst="rect">
            <a:avLst/>
          </a:prstGeom>
          <a:blipFill dpi="0" rotWithShape="1">
            <a:blip r:embed="rId2">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90"/>
          </a:p>
        </p:txBody>
      </p:sp>
    </p:spTree>
    <p:extLst>
      <p:ext uri="{BB962C8B-B14F-4D97-AF65-F5344CB8AC3E}">
        <p14:creationId xmlns:p14="http://schemas.microsoft.com/office/powerpoint/2010/main" val="148888736"/>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33"/>
          <p:cNvSpPr txBox="1">
            <a:spLocks noChangeArrowheads="1"/>
          </p:cNvSpPr>
          <p:nvPr userDrawn="1"/>
        </p:nvSpPr>
        <p:spPr bwMode="auto">
          <a:xfrm>
            <a:off x="9275589" y="6601530"/>
            <a:ext cx="660400" cy="216000"/>
          </a:xfrm>
          <a:prstGeom prst="rect">
            <a:avLst/>
          </a:prstGeom>
          <a:noFill/>
          <a:ln w="9525">
            <a:noFill/>
            <a:miter lim="800000"/>
            <a:headEnd/>
            <a:tailEnd/>
          </a:ln>
        </p:spPr>
        <p:txBody>
          <a:bodyPr anchor="ctr" anchorCtr="0"/>
          <a:lstStyle>
            <a:defPPr>
              <a:defRPr lang="ja-JP"/>
            </a:defPPr>
            <a:lvl1pPr>
              <a:defRPr sz="900" b="1" i="0">
                <a:solidFill>
                  <a:srgbClr val="B8A49E"/>
                </a:solidFill>
                <a:latin typeface="Bradley Hand ITC" panose="03070402050302030203" pitchFamily="66" charset="0"/>
                <a:ea typeface="ＭＳ Ｐゴシック" pitchFamily="1" charset="-128"/>
              </a:defRPr>
            </a:lvl1pPr>
          </a:lstStyle>
          <a:p>
            <a:pPr lvl="0" algn="ctr"/>
            <a:fld id="{AC8B9983-F6EA-46FB-B832-9FB791B7D33D}" type="slidenum">
              <a:rPr lang="en-US" altLang="ja-JP" sz="1600" smtClean="0">
                <a:solidFill>
                  <a:schemeClr val="bg1"/>
                </a:solidFill>
              </a:rPr>
              <a:pPr lvl="0" algn="ctr"/>
              <a:t>‹#›</a:t>
            </a:fld>
            <a:endParaRPr lang="en-US" altLang="ja-JP" sz="1600" dirty="0">
              <a:solidFill>
                <a:schemeClr val="bg1"/>
              </a:solidFill>
            </a:endParaRPr>
          </a:p>
        </p:txBody>
      </p:sp>
    </p:spTree>
    <p:extLst>
      <p:ext uri="{BB962C8B-B14F-4D97-AF65-F5344CB8AC3E}">
        <p14:creationId xmlns:p14="http://schemas.microsoft.com/office/powerpoint/2010/main" val="7814507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42" r:id="rId4"/>
    <p:sldLayoutId id="2147483743" r:id="rId5"/>
    <p:sldLayoutId id="2147483744" r:id="rId6"/>
    <p:sldLayoutId id="2147483745"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60" r:id="rId16"/>
    <p:sldLayoutId id="2147483767" r:id="rId17"/>
    <p:sldLayoutId id="2147483774"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4" r:id="rId31"/>
    <p:sldLayoutId id="2147483796" r:id="rId32"/>
    <p:sldLayoutId id="2147483797" r:id="rId33"/>
    <p:sldLayoutId id="2147483799" r:id="rId34"/>
    <p:sldLayoutId id="2147483800" r:id="rId35"/>
    <p:sldLayoutId id="2147483801" r:id="rId36"/>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6.jpeg"/></Relationships>
</file>

<file path=ppt/slides/_rels/slide10.xml.rels><?xml version="1.0" encoding="UTF-8" standalone="yes"?>
<Relationships xmlns="http://schemas.openxmlformats.org/package/2006/relationships"><Relationship Id="rId9" Type="http://schemas.openxmlformats.org/officeDocument/2006/relationships/image" Target="../media/image41.jpg"/><Relationship Id="rId20" Type="http://schemas.openxmlformats.org/officeDocument/2006/relationships/image" Target="../media/image52.jpg"/><Relationship Id="rId21" Type="http://schemas.openxmlformats.org/officeDocument/2006/relationships/image" Target="../media/image53.png"/><Relationship Id="rId22" Type="http://schemas.openxmlformats.org/officeDocument/2006/relationships/image" Target="../media/image54.png"/><Relationship Id="rId23" Type="http://schemas.openxmlformats.org/officeDocument/2006/relationships/image" Target="../media/image55.jpeg"/><Relationship Id="rId24" Type="http://schemas.openxmlformats.org/officeDocument/2006/relationships/image" Target="../media/image56.emf"/><Relationship Id="rId25" Type="http://schemas.openxmlformats.org/officeDocument/2006/relationships/image" Target="../media/image57.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jpg"/><Relationship Id="rId13" Type="http://schemas.openxmlformats.org/officeDocument/2006/relationships/image" Target="../media/image45.jpg"/><Relationship Id="rId14" Type="http://schemas.openxmlformats.org/officeDocument/2006/relationships/image" Target="../media/image46.jpg"/><Relationship Id="rId15" Type="http://schemas.openxmlformats.org/officeDocument/2006/relationships/image" Target="../media/image47.jpg"/><Relationship Id="rId16" Type="http://schemas.openxmlformats.org/officeDocument/2006/relationships/image" Target="../media/image48.jpg"/><Relationship Id="rId17" Type="http://schemas.openxmlformats.org/officeDocument/2006/relationships/image" Target="../media/image49.png"/><Relationship Id="rId18" Type="http://schemas.openxmlformats.org/officeDocument/2006/relationships/image" Target="../media/image50.jpg"/><Relationship Id="rId19" Type="http://schemas.openxmlformats.org/officeDocument/2006/relationships/image" Target="../media/image51.jpg"/><Relationship Id="rId1" Type="http://schemas.openxmlformats.org/officeDocument/2006/relationships/slideLayout" Target="../slideLayouts/slideLayout35.xml"/><Relationship Id="rId2" Type="http://schemas.openxmlformats.org/officeDocument/2006/relationships/image" Target="../media/image34.jp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jpg"/><Relationship Id="rId6" Type="http://schemas.openxmlformats.org/officeDocument/2006/relationships/image" Target="../media/image38.jpg"/><Relationship Id="rId7" Type="http://schemas.openxmlformats.org/officeDocument/2006/relationships/image" Target="../media/image39.png"/><Relationship Id="rId8" Type="http://schemas.openxmlformats.org/officeDocument/2006/relationships/image" Target="../media/image4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9" Type="http://schemas.openxmlformats.org/officeDocument/2006/relationships/image" Target="../media/image65.png"/><Relationship Id="rId20" Type="http://schemas.openxmlformats.org/officeDocument/2006/relationships/image" Target="../media/image76.png"/><Relationship Id="rId21" Type="http://schemas.openxmlformats.org/officeDocument/2006/relationships/image" Target="../media/image77.png"/><Relationship Id="rId22" Type="http://schemas.openxmlformats.org/officeDocument/2006/relationships/image" Target="../media/image78.png"/><Relationship Id="rId23" Type="http://schemas.openxmlformats.org/officeDocument/2006/relationships/image" Target="../media/image79.png"/><Relationship Id="rId10" Type="http://schemas.openxmlformats.org/officeDocument/2006/relationships/image" Target="../media/image66.png"/><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6" Type="http://schemas.openxmlformats.org/officeDocument/2006/relationships/image" Target="../media/image72.png"/><Relationship Id="rId17" Type="http://schemas.openxmlformats.org/officeDocument/2006/relationships/image" Target="../media/image73.png"/><Relationship Id="rId18" Type="http://schemas.openxmlformats.org/officeDocument/2006/relationships/image" Target="../media/image74.png"/><Relationship Id="rId19"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et.surveys.jp/-Ve4GGtm" TargetMode="External"/><Relationship Id="rId4" Type="http://schemas.openxmlformats.org/officeDocument/2006/relationships/hyperlink" Target="https://et.surveys.jp/lb8rIe2R" TargetMode="External"/><Relationship Id="rId5" Type="http://schemas.openxmlformats.org/officeDocument/2006/relationships/hyperlink" Target="https://et.surveys.jp/2Mm5JTK1" TargetMode="External"/><Relationship Id="rId6" Type="http://schemas.openxmlformats.org/officeDocument/2006/relationships/hyperlink" Target="https://et.surveys.jp/BK5YpUKO" TargetMode="External"/><Relationship Id="rId7" Type="http://schemas.openxmlformats.org/officeDocument/2006/relationships/hyperlink" Target="https://et.surveys.jp/-veFX83j" TargetMode="External"/><Relationship Id="rId8"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hyperlink" Target="http://www.wingarc.com/product/motionboard/" TargetMode="External"/><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87.jp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ebtan.impress.co.jp/e/2018/01/25/2798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jpeg"/><Relationship Id="rId13" Type="http://schemas.openxmlformats.org/officeDocument/2006/relationships/image" Target="../media/image20.jpeg"/><Relationship Id="rId14" Type="http://schemas.openxmlformats.org/officeDocument/2006/relationships/image" Target="../media/image21.png"/><Relationship Id="rId15"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jpeg"/><Relationship Id="rId10"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a:ext>
            </a:extLst>
          </a:blip>
          <a:srcRect b="7307"/>
          <a:stretch/>
        </p:blipFill>
        <p:spPr>
          <a:xfrm>
            <a:off x="0" y="0"/>
            <a:ext cx="9906000" cy="4690533"/>
          </a:xfrm>
          <a:prstGeom prst="rect">
            <a:avLst/>
          </a:prstGeom>
        </p:spPr>
      </p:pic>
      <p:sp>
        <p:nvSpPr>
          <p:cNvPr id="7" name="正方形/長方形 6"/>
          <p:cNvSpPr/>
          <p:nvPr/>
        </p:nvSpPr>
        <p:spPr>
          <a:xfrm>
            <a:off x="1" y="0"/>
            <a:ext cx="9906000" cy="4690533"/>
          </a:xfrm>
          <a:prstGeom prst="rect">
            <a:avLst/>
          </a:prstGeom>
          <a:solidFill>
            <a:srgbClr val="28288C">
              <a:alpha val="60000"/>
            </a:srgbClr>
          </a:solidFill>
          <a:ln>
            <a:solidFill>
              <a:srgbClr val="313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sz="2975"/>
          </a:p>
        </p:txBody>
      </p:sp>
      <p:sp>
        <p:nvSpPr>
          <p:cNvPr id="12" name="テキスト ボックス 11"/>
          <p:cNvSpPr txBox="1"/>
          <p:nvPr/>
        </p:nvSpPr>
        <p:spPr>
          <a:xfrm>
            <a:off x="428906" y="974589"/>
            <a:ext cx="9316456" cy="3939540"/>
          </a:xfrm>
          <a:prstGeom prst="rect">
            <a:avLst/>
          </a:prstGeom>
          <a:noFill/>
        </p:spPr>
        <p:txBody>
          <a:bodyPr wrap="square" lIns="0" tIns="0" rIns="0" bIns="0" rtlCol="0" anchor="t" anchorCtr="0">
            <a:spAutoFit/>
          </a:bodyPr>
          <a:lstStyle/>
          <a:p>
            <a:r>
              <a:rPr lang="en-US" altLang="ja-JP" sz="6000" b="1" dirty="0">
                <a:ln w="18415" cmpd="sng">
                  <a:noFill/>
                  <a:prstDash val="solid"/>
                </a:ln>
                <a:solidFill>
                  <a:schemeClr val="bg1"/>
                </a:solidFill>
                <a:effectLst>
                  <a:outerShdw blurRad="50800" dist="38100" dir="2700000" algn="tl" rotWithShape="0">
                    <a:prstClr val="black">
                      <a:alpha val="40000"/>
                    </a:prstClr>
                  </a:outerShdw>
                </a:effectLst>
                <a:latin typeface="游ゴシック" panose="020B0400000000000000" pitchFamily="50" charset="-128"/>
                <a:ea typeface="游ゴシック" panose="020B0400000000000000" pitchFamily="50" charset="-128"/>
                <a:cs typeface="ヒラギノ角ゴ ProN W6"/>
              </a:rPr>
              <a:t>Emotion Tech</a:t>
            </a:r>
            <a:endParaRPr kumimoji="0" lang="en-US" altLang="ja-JP" sz="2100" dirty="0">
              <a:ln w="18415" cmpd="sng">
                <a:noFill/>
                <a:prstDash val="solid"/>
              </a:ln>
              <a:solidFill>
                <a:schemeClr val="bg1"/>
              </a:solidFill>
              <a:effectLst>
                <a:innerShdw blurRad="63500" dist="50800" dir="13500000">
                  <a:srgbClr val="000000">
                    <a:alpha val="50000"/>
                  </a:srgbClr>
                </a:innerShdw>
              </a:effectLst>
              <a:latin typeface="游ゴシック" panose="020B0400000000000000" pitchFamily="50" charset="-128"/>
              <a:ea typeface="游ゴシック" panose="020B0400000000000000" pitchFamily="50" charset="-128"/>
              <a:cs typeface="ヒラギノ角ゴ ProN W6"/>
            </a:endParaRPr>
          </a:p>
          <a:p>
            <a:endParaRPr lang="en-US" altLang="ja-JP" sz="1600" dirty="0">
              <a:solidFill>
                <a:schemeClr val="bg1"/>
              </a:solidFill>
              <a:latin typeface="游ゴシック" panose="020B0400000000000000" pitchFamily="50" charset="-128"/>
              <a:ea typeface="游ゴシック" panose="020B0400000000000000" pitchFamily="50" charset="-128"/>
            </a:endParaRPr>
          </a:p>
          <a:p>
            <a:endParaRPr lang="en-US" altLang="ja-JP" sz="1600" dirty="0">
              <a:solidFill>
                <a:schemeClr val="bg1"/>
              </a:solidFill>
              <a:latin typeface="游ゴシック" panose="020B0400000000000000" pitchFamily="50" charset="-128"/>
              <a:ea typeface="游ゴシック" panose="020B0400000000000000" pitchFamily="50" charset="-128"/>
            </a:endParaRPr>
          </a:p>
          <a:p>
            <a:endParaRPr lang="en-US" altLang="ja-JP" sz="1600" dirty="0">
              <a:solidFill>
                <a:schemeClr val="bg1"/>
              </a:solidFill>
              <a:latin typeface="游ゴシック" panose="020B0400000000000000" pitchFamily="50" charset="-128"/>
              <a:ea typeface="游ゴシック" panose="020B0400000000000000" pitchFamily="50" charset="-128"/>
            </a:endParaRPr>
          </a:p>
          <a:p>
            <a:r>
              <a:rPr lang="ja-JP" altLang="en-US" sz="1600" dirty="0" smtClean="0">
                <a:solidFill>
                  <a:schemeClr val="bg1"/>
                </a:solidFill>
                <a:latin typeface="游ゴシック" panose="020B0400000000000000" pitchFamily="50" charset="-128"/>
                <a:ea typeface="游ゴシック" panose="020B0400000000000000" pitchFamily="50" charset="-128"/>
              </a:rPr>
              <a:t>・</a:t>
            </a:r>
            <a:r>
              <a:rPr lang="en-US" altLang="ja-JP" sz="1600" dirty="0" smtClean="0">
                <a:solidFill>
                  <a:schemeClr val="bg1"/>
                </a:solidFill>
                <a:latin typeface="游ゴシック" panose="020B0400000000000000" pitchFamily="50" charset="-128"/>
                <a:ea typeface="游ゴシック" panose="020B0400000000000000" pitchFamily="50" charset="-128"/>
              </a:rPr>
              <a:t>”We want to listen to the voice of customers for improving our business operation, but we have no ideas how to begin.”</a:t>
            </a:r>
            <a:r>
              <a:rPr lang="ja-JP" altLang="en-US" sz="1600" dirty="0" smtClean="0">
                <a:solidFill>
                  <a:schemeClr val="bg1"/>
                </a:solidFill>
                <a:latin typeface="游ゴシック" panose="020B0400000000000000" pitchFamily="50" charset="-128"/>
                <a:ea typeface="游ゴシック" panose="020B0400000000000000" pitchFamily="50" charset="-128"/>
              </a:rPr>
              <a:t> </a:t>
            </a:r>
            <a:endParaRPr lang="en-US" altLang="ja-JP" sz="1600" dirty="0">
              <a:solidFill>
                <a:schemeClr val="bg1"/>
              </a:solidFill>
              <a:latin typeface="游ゴシック" panose="020B0400000000000000" pitchFamily="50" charset="-128"/>
              <a:ea typeface="游ゴシック" panose="020B0400000000000000" pitchFamily="50" charset="-128"/>
            </a:endParaRPr>
          </a:p>
          <a:p>
            <a:r>
              <a:rPr lang="ja-JP" altLang="en-US" sz="1600" dirty="0" smtClean="0">
                <a:solidFill>
                  <a:schemeClr val="bg1"/>
                </a:solidFill>
                <a:latin typeface="游ゴシック" panose="020B0400000000000000" pitchFamily="50" charset="-128"/>
                <a:ea typeface="游ゴシック" panose="020B0400000000000000" pitchFamily="50" charset="-128"/>
              </a:rPr>
              <a:t>・</a:t>
            </a:r>
            <a:r>
              <a:rPr lang="en-US" altLang="ja-JP" sz="1600" dirty="0" smtClean="0">
                <a:solidFill>
                  <a:schemeClr val="bg1"/>
                </a:solidFill>
                <a:latin typeface="游ゴシック" panose="020B0400000000000000" pitchFamily="50" charset="-128"/>
                <a:ea typeface="游ゴシック" panose="020B0400000000000000" pitchFamily="50" charset="-128"/>
              </a:rPr>
              <a:t>”We don’t have extra human resources for research and data analytics.</a:t>
            </a:r>
            <a:endParaRPr lang="en-US" altLang="ja-JP" sz="1600" dirty="0">
              <a:solidFill>
                <a:schemeClr val="bg1"/>
              </a:solidFill>
              <a:latin typeface="游ゴシック" panose="020B0400000000000000" pitchFamily="50" charset="-128"/>
              <a:ea typeface="游ゴシック" panose="020B0400000000000000" pitchFamily="50" charset="-128"/>
            </a:endParaRPr>
          </a:p>
          <a:p>
            <a:r>
              <a:rPr lang="ja-JP" altLang="en-US" sz="1600" dirty="0" smtClean="0">
                <a:solidFill>
                  <a:schemeClr val="bg1"/>
                </a:solidFill>
                <a:latin typeface="游ゴシック" panose="020B0400000000000000" pitchFamily="50" charset="-128"/>
                <a:ea typeface="游ゴシック" panose="020B0400000000000000" pitchFamily="50" charset="-128"/>
              </a:rPr>
              <a:t>・</a:t>
            </a:r>
            <a:r>
              <a:rPr lang="en-US" altLang="ja-JP" sz="1600" dirty="0" smtClean="0">
                <a:solidFill>
                  <a:schemeClr val="bg1"/>
                </a:solidFill>
                <a:latin typeface="游ゴシック" panose="020B0400000000000000" pitchFamily="50" charset="-128"/>
                <a:ea typeface="游ゴシック" panose="020B0400000000000000" pitchFamily="50" charset="-128"/>
              </a:rPr>
              <a:t>”We want to improve our customer loyalty.”</a:t>
            </a:r>
            <a:endParaRPr lang="en-US" altLang="ja-JP" sz="1600" dirty="0">
              <a:solidFill>
                <a:schemeClr val="bg1"/>
              </a:solidFill>
              <a:latin typeface="游ゴシック" panose="020B0400000000000000" pitchFamily="50" charset="-128"/>
              <a:ea typeface="游ゴシック" panose="020B0400000000000000" pitchFamily="50" charset="-128"/>
            </a:endParaRPr>
          </a:p>
          <a:p>
            <a:endParaRPr lang="en-US" altLang="ja-JP" sz="1600" dirty="0">
              <a:solidFill>
                <a:schemeClr val="bg1"/>
              </a:solidFill>
              <a:latin typeface="游ゴシック" panose="020B0400000000000000" pitchFamily="50" charset="-128"/>
              <a:ea typeface="游ゴシック" panose="020B0400000000000000" pitchFamily="50" charset="-128"/>
            </a:endParaRPr>
          </a:p>
          <a:p>
            <a:r>
              <a:rPr lang="en-US" altLang="ja-JP" sz="1600" dirty="0" smtClean="0">
                <a:solidFill>
                  <a:schemeClr val="bg1"/>
                </a:solidFill>
                <a:latin typeface="游ゴシック" panose="020B0400000000000000" pitchFamily="50" charset="-128"/>
                <a:ea typeface="游ゴシック" panose="020B0400000000000000" pitchFamily="50" charset="-128"/>
              </a:rPr>
              <a:t>In response to these problems and issues,</a:t>
            </a:r>
            <a:endParaRPr lang="en-US" altLang="ja-JP" sz="1600" dirty="0">
              <a:solidFill>
                <a:schemeClr val="bg1"/>
              </a:solidFill>
              <a:latin typeface="游ゴシック" panose="020B0400000000000000" pitchFamily="50" charset="-128"/>
              <a:ea typeface="游ゴシック" panose="020B0400000000000000" pitchFamily="50" charset="-128"/>
            </a:endParaRPr>
          </a:p>
          <a:p>
            <a:r>
              <a:rPr lang="en-US" altLang="ja-JP" sz="1600" dirty="0" smtClean="0">
                <a:solidFill>
                  <a:schemeClr val="bg1"/>
                </a:solidFill>
                <a:latin typeface="游ゴシック" panose="020B0400000000000000" pitchFamily="50" charset="-128"/>
                <a:ea typeface="游ゴシック" panose="020B0400000000000000" pitchFamily="50" charset="-128"/>
              </a:rPr>
              <a:t>Emotion Tech, with our know-how and skills in IT, human resources, and marketing, provides cloud solutions to our clients.  </a:t>
            </a:r>
            <a:endParaRPr lang="en-US" altLang="ja-JP" sz="1600" dirty="0">
              <a:solidFill>
                <a:schemeClr val="bg1"/>
              </a:solidFill>
              <a:latin typeface="游ゴシック" panose="020B0400000000000000" pitchFamily="50" charset="-128"/>
              <a:ea typeface="游ゴシック" panose="020B0400000000000000" pitchFamily="50" charset="-128"/>
            </a:endParaRPr>
          </a:p>
          <a:p>
            <a:endParaRPr kumimoji="0" lang="en-US" altLang="ja-JP" sz="2000" b="1" dirty="0">
              <a:ln w="18415" cmpd="sng">
                <a:noFill/>
                <a:prstDash val="solid"/>
              </a:ln>
              <a:solidFill>
                <a:schemeClr val="bg1"/>
              </a:solidFill>
              <a:effectLst>
                <a:innerShdw blurRad="63500" dist="50800" dir="13500000">
                  <a:srgbClr val="000000">
                    <a:alpha val="50000"/>
                  </a:srgbClr>
                </a:innerShdw>
              </a:effectLst>
              <a:latin typeface="游ゴシック" panose="020B0400000000000000" pitchFamily="50" charset="-128"/>
              <a:ea typeface="游ゴシック" panose="020B0400000000000000" pitchFamily="50" charset="-128"/>
              <a:cs typeface="ヒラギノ角ゴ ProN W6"/>
            </a:endParaRPr>
          </a:p>
        </p:txBody>
      </p:sp>
    </p:spTree>
    <p:extLst>
      <p:ext uri="{BB962C8B-B14F-4D97-AF65-F5344CB8AC3E}">
        <p14:creationId xmlns:p14="http://schemas.microsoft.com/office/powerpoint/2010/main" val="63229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04786" y="4594140"/>
            <a:ext cx="1217782" cy="142240"/>
          </a:xfrm>
          <a:prstGeom prst="rect">
            <a:avLst/>
          </a:prstGeom>
          <a:blipFill>
            <a:blip r:embed="rId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0" name="object 10"/>
          <p:cNvSpPr/>
          <p:nvPr/>
        </p:nvSpPr>
        <p:spPr>
          <a:xfrm>
            <a:off x="4336857" y="2392534"/>
            <a:ext cx="807533" cy="407371"/>
          </a:xfrm>
          <a:prstGeom prst="rect">
            <a:avLst/>
          </a:prstGeom>
          <a:blipFill>
            <a:blip r:embed="rId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1" name="object 11"/>
          <p:cNvSpPr/>
          <p:nvPr/>
        </p:nvSpPr>
        <p:spPr>
          <a:xfrm>
            <a:off x="8586306" y="3060257"/>
            <a:ext cx="854742" cy="239475"/>
          </a:xfrm>
          <a:prstGeom prst="rect">
            <a:avLst/>
          </a:prstGeom>
          <a:blipFill>
            <a:blip r:embed="rId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2" name="object 12"/>
          <p:cNvSpPr/>
          <p:nvPr/>
        </p:nvSpPr>
        <p:spPr>
          <a:xfrm>
            <a:off x="4245440" y="3002254"/>
            <a:ext cx="990367" cy="299580"/>
          </a:xfrm>
          <a:prstGeom prst="rect">
            <a:avLst/>
          </a:prstGeom>
          <a:blipFill>
            <a:blip r:embed="rId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3" name="object 13"/>
          <p:cNvSpPr/>
          <p:nvPr/>
        </p:nvSpPr>
        <p:spPr>
          <a:xfrm>
            <a:off x="8779670" y="2363089"/>
            <a:ext cx="468015" cy="462165"/>
          </a:xfrm>
          <a:prstGeom prst="rect">
            <a:avLst/>
          </a:prstGeom>
          <a:blipFill>
            <a:blip r:embed="rId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4" name="object 24"/>
          <p:cNvSpPr/>
          <p:nvPr/>
        </p:nvSpPr>
        <p:spPr>
          <a:xfrm>
            <a:off x="7150516" y="2352543"/>
            <a:ext cx="758859" cy="372887"/>
          </a:xfrm>
          <a:prstGeom prst="rect">
            <a:avLst/>
          </a:prstGeom>
          <a:blipFill>
            <a:blip r:embed="rId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5" name="object 35"/>
          <p:cNvSpPr/>
          <p:nvPr/>
        </p:nvSpPr>
        <p:spPr>
          <a:xfrm>
            <a:off x="4250866" y="3856180"/>
            <a:ext cx="979515" cy="263715"/>
          </a:xfrm>
          <a:prstGeom prst="rect">
            <a:avLst/>
          </a:prstGeom>
          <a:blipFill>
            <a:blip r:embed="rId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6" name="object 36"/>
          <p:cNvSpPr/>
          <p:nvPr/>
        </p:nvSpPr>
        <p:spPr>
          <a:xfrm>
            <a:off x="4371385" y="4397347"/>
            <a:ext cx="738476" cy="329759"/>
          </a:xfrm>
          <a:prstGeom prst="rect">
            <a:avLst/>
          </a:prstGeom>
          <a:blipFill>
            <a:blip r:embed="rId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7" name="object 37"/>
          <p:cNvSpPr/>
          <p:nvPr/>
        </p:nvSpPr>
        <p:spPr>
          <a:xfrm>
            <a:off x="7266822" y="3884439"/>
            <a:ext cx="346795" cy="383952"/>
          </a:xfrm>
          <a:prstGeom prst="rect">
            <a:avLst/>
          </a:prstGeom>
          <a:blipFill>
            <a:blip r:embed="rId1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8" name="object 38"/>
          <p:cNvSpPr/>
          <p:nvPr/>
        </p:nvSpPr>
        <p:spPr>
          <a:xfrm>
            <a:off x="5544613" y="3937094"/>
            <a:ext cx="1045714" cy="218974"/>
          </a:xfrm>
          <a:prstGeom prst="rect">
            <a:avLst/>
          </a:prstGeom>
          <a:blipFill>
            <a:blip r:embed="rId11"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9" name="object 39"/>
          <p:cNvSpPr/>
          <p:nvPr/>
        </p:nvSpPr>
        <p:spPr>
          <a:xfrm>
            <a:off x="5699931" y="5895694"/>
            <a:ext cx="851190" cy="480315"/>
          </a:xfrm>
          <a:prstGeom prst="rect">
            <a:avLst/>
          </a:prstGeom>
          <a:blipFill>
            <a:blip r:embed="rId1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0" name="object 40"/>
          <p:cNvSpPr/>
          <p:nvPr/>
        </p:nvSpPr>
        <p:spPr>
          <a:xfrm>
            <a:off x="5381728" y="4497823"/>
            <a:ext cx="1371484" cy="191761"/>
          </a:xfrm>
          <a:prstGeom prst="rect">
            <a:avLst/>
          </a:prstGeom>
          <a:blipFill>
            <a:blip r:embed="rId1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1" name="object 41"/>
          <p:cNvSpPr/>
          <p:nvPr/>
        </p:nvSpPr>
        <p:spPr>
          <a:xfrm>
            <a:off x="8365544" y="3916871"/>
            <a:ext cx="1296266" cy="209959"/>
          </a:xfrm>
          <a:prstGeom prst="rect">
            <a:avLst/>
          </a:prstGeom>
          <a:blipFill>
            <a:blip r:embed="rId1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2" name="object 42"/>
          <p:cNvSpPr/>
          <p:nvPr/>
        </p:nvSpPr>
        <p:spPr>
          <a:xfrm>
            <a:off x="7077102" y="5961145"/>
            <a:ext cx="1053105" cy="271956"/>
          </a:xfrm>
          <a:prstGeom prst="rect">
            <a:avLst/>
          </a:prstGeom>
          <a:blipFill>
            <a:blip r:embed="rId1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4" name="object 44"/>
          <p:cNvSpPr/>
          <p:nvPr/>
        </p:nvSpPr>
        <p:spPr>
          <a:xfrm>
            <a:off x="7170932" y="5276081"/>
            <a:ext cx="793056" cy="390669"/>
          </a:xfrm>
          <a:prstGeom prst="rect">
            <a:avLst/>
          </a:prstGeom>
          <a:blipFill>
            <a:blip r:embed="rId1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6" name="object 46"/>
          <p:cNvSpPr/>
          <p:nvPr/>
        </p:nvSpPr>
        <p:spPr>
          <a:xfrm>
            <a:off x="5858404" y="5258594"/>
            <a:ext cx="534244" cy="477809"/>
          </a:xfrm>
          <a:prstGeom prst="rect">
            <a:avLst/>
          </a:prstGeom>
          <a:blipFill>
            <a:blip r:embed="rId1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8" name="object 48"/>
          <p:cNvSpPr/>
          <p:nvPr/>
        </p:nvSpPr>
        <p:spPr>
          <a:xfrm>
            <a:off x="6995702" y="4524636"/>
            <a:ext cx="1030422" cy="158525"/>
          </a:xfrm>
          <a:prstGeom prst="rect">
            <a:avLst/>
          </a:prstGeom>
          <a:blipFill>
            <a:blip r:embed="rId1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9" name="object 49"/>
          <p:cNvSpPr/>
          <p:nvPr/>
        </p:nvSpPr>
        <p:spPr>
          <a:xfrm>
            <a:off x="5651913" y="2438364"/>
            <a:ext cx="831115" cy="19521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0" name="object 50"/>
          <p:cNvSpPr/>
          <p:nvPr/>
        </p:nvSpPr>
        <p:spPr>
          <a:xfrm>
            <a:off x="7109483" y="2943648"/>
            <a:ext cx="799164" cy="366613"/>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1" name="object 51"/>
          <p:cNvSpPr/>
          <p:nvPr/>
        </p:nvSpPr>
        <p:spPr>
          <a:xfrm>
            <a:off x="5565874" y="3019341"/>
            <a:ext cx="1003192" cy="221945"/>
          </a:xfrm>
          <a:prstGeom prst="rect">
            <a:avLst/>
          </a:prstGeom>
          <a:blipFill>
            <a:blip r:embed="rId21"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2" name="object 52"/>
          <p:cNvSpPr/>
          <p:nvPr/>
        </p:nvSpPr>
        <p:spPr>
          <a:xfrm>
            <a:off x="8544824" y="6003214"/>
            <a:ext cx="937707" cy="207226"/>
          </a:xfrm>
          <a:prstGeom prst="rect">
            <a:avLst/>
          </a:prstGeom>
          <a:blipFill>
            <a:blip r:embed="rId2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4" name="正方形/長方形 53">
            <a:extLst>
              <a:ext uri="{FF2B5EF4-FFF2-40B4-BE49-F238E27FC236}">
                <a16:creationId xmlns:a16="http://schemas.microsoft.com/office/drawing/2014/main" xmlns="" id="{286E88C2-3D48-4D55-86B5-37D82640A34F}"/>
              </a:ext>
            </a:extLst>
          </p:cNvPr>
          <p:cNvSpPr/>
          <p:nvPr/>
        </p:nvSpPr>
        <p:spPr>
          <a:xfrm>
            <a:off x="591598" y="1086995"/>
            <a:ext cx="8722803" cy="1015663"/>
          </a:xfrm>
          <a:prstGeom prst="rect">
            <a:avLst/>
          </a:prstGeom>
        </p:spPr>
        <p:txBody>
          <a:bodyPr wrap="square">
            <a:spAutoFit/>
          </a:bodyPr>
          <a:lstStyle/>
          <a:p>
            <a:r>
              <a:rPr lang="en-US" altLang="ja-JP" sz="2000" b="1" dirty="0" smtClean="0">
                <a:solidFill>
                  <a:srgbClr val="1D2088"/>
                </a:solidFill>
                <a:latin typeface="游ゴシック" panose="020B0400000000000000" pitchFamily="50" charset="-128"/>
                <a:ea typeface="游ゴシック" panose="020B0400000000000000" pitchFamily="50" charset="-128"/>
              </a:rPr>
              <a:t>Supporting more than </a:t>
            </a:r>
            <a:r>
              <a:rPr lang="en-US" altLang="ja-JP" sz="4000" b="1" dirty="0" smtClean="0">
                <a:solidFill>
                  <a:srgbClr val="1D2088"/>
                </a:solidFill>
                <a:latin typeface="游ゴシック" panose="020B0400000000000000" pitchFamily="50" charset="-128"/>
                <a:ea typeface="游ゴシック" panose="020B0400000000000000" pitchFamily="50" charset="-128"/>
              </a:rPr>
              <a:t>300 companies</a:t>
            </a:r>
            <a:endParaRPr lang="en-US" altLang="ja-JP" sz="2000" dirty="0" smtClean="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2000" dirty="0" smtClean="0">
                <a:solidFill>
                  <a:srgbClr val="1D2088"/>
                </a:solidFill>
                <a:latin typeface="游ゴシック" panose="020B0400000000000000" pitchFamily="50" charset="-128"/>
                <a:ea typeface="游ゴシック" panose="020B0400000000000000" pitchFamily="50" charset="-128"/>
              </a:rPr>
              <a:t>in customer experience management (CXM) for increasing profit</a:t>
            </a:r>
            <a:endParaRPr lang="ja-JP" altLang="en-US" sz="2000" dirty="0">
              <a:solidFill>
                <a:srgbClr val="1D2088"/>
              </a:solidFill>
              <a:latin typeface="游ゴシック" panose="020B0400000000000000" pitchFamily="50" charset="-128"/>
              <a:ea typeface="游ゴシック" panose="020B0400000000000000" pitchFamily="50" charset="-128"/>
            </a:endParaRPr>
          </a:p>
        </p:txBody>
      </p:sp>
      <p:sp>
        <p:nvSpPr>
          <p:cNvPr id="61" name="タイトル 1"/>
          <p:cNvSpPr>
            <a:spLocks noGrp="1"/>
          </p:cNvSpPr>
          <p:nvPr>
            <p:ph type="title"/>
          </p:nvPr>
        </p:nvSpPr>
        <p:spPr>
          <a:xfrm>
            <a:off x="1" y="0"/>
            <a:ext cx="7474687" cy="928800"/>
          </a:xfrm>
        </p:spPr>
        <p:txBody>
          <a:bodyPr anchor="ctr" anchorCtr="0"/>
          <a:lstStyle/>
          <a:p>
            <a:r>
              <a:rPr kumimoji="1" lang="ja-JP" altLang="en-US" b="1" dirty="0"/>
              <a:t>ご支援先</a:t>
            </a:r>
          </a:p>
        </p:txBody>
      </p:sp>
      <p:sp>
        <p:nvSpPr>
          <p:cNvPr id="62" name="正方形/長方形 61"/>
          <p:cNvSpPr/>
          <p:nvPr/>
        </p:nvSpPr>
        <p:spPr>
          <a:xfrm>
            <a:off x="-990600" y="2127600"/>
            <a:ext cx="571500" cy="4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bject 22"/>
          <p:cNvSpPr txBox="1"/>
          <p:nvPr/>
        </p:nvSpPr>
        <p:spPr>
          <a:xfrm>
            <a:off x="344452" y="2286991"/>
            <a:ext cx="3640791" cy="1261884"/>
          </a:xfrm>
          <a:prstGeom prst="rect">
            <a:avLst/>
          </a:prstGeom>
        </p:spPr>
        <p:txBody>
          <a:bodyPr wrap="square">
            <a:spAutoFit/>
          </a:bodyPr>
          <a:lstStyle>
            <a:defPPr>
              <a:defRPr lang="ja-JP"/>
            </a:defPPr>
            <a:lvl1pPr>
              <a:defRPr sz="4000" b="1">
                <a:solidFill>
                  <a:srgbClr val="1D2088"/>
                </a:solidFill>
                <a:latin typeface="游ゴシック" panose="020B0400000000000000" pitchFamily="50" charset="-128"/>
                <a:ea typeface="游ゴシック" panose="020B0400000000000000" pitchFamily="50" charset="-128"/>
              </a:defRPr>
            </a:lvl1pPr>
            <a:lvl2pPr marL="746882" lvl="1" indent="-342900">
              <a:buFont typeface="Arial" panose="020B0604020202020204" pitchFamily="34" charset="0"/>
              <a:buChar char="•"/>
              <a:defRPr sz="2000">
                <a:solidFill>
                  <a:srgbClr val="1D2088"/>
                </a:solidFill>
                <a:latin typeface="游ゴシック" panose="020B0400000000000000" pitchFamily="50" charset="-128"/>
                <a:ea typeface="游ゴシック" panose="020B0400000000000000" pitchFamily="50" charset="-128"/>
              </a:defRPr>
            </a:lvl2pPr>
          </a:lstStyle>
          <a:p>
            <a:r>
              <a:rPr lang="ja-JP" altLang="en-US" sz="1600" dirty="0" smtClean="0"/>
              <a:t>◆</a:t>
            </a:r>
            <a:r>
              <a:rPr lang="en-US" altLang="ja-JP" sz="1600" dirty="0" smtClean="0"/>
              <a:t>Membership-based business</a:t>
            </a:r>
          </a:p>
          <a:p>
            <a:endParaRPr lang="en-US" altLang="ja-JP" sz="1200" b="0" dirty="0"/>
          </a:p>
          <a:p>
            <a:pPr marL="171450" indent="-171450">
              <a:buFont typeface="Arial" panose="020B0604020202020204" pitchFamily="34" charset="0"/>
              <a:buChar char="•"/>
            </a:pPr>
            <a:r>
              <a:rPr lang="en-US" altLang="ja-JP" sz="1200" b="0" dirty="0" smtClean="0"/>
              <a:t>Want to increase member retention</a:t>
            </a:r>
            <a:r>
              <a:rPr lang="en-US" altLang="ja-JP" sz="1200" b="0" dirty="0"/>
              <a:t>,</a:t>
            </a:r>
            <a:endParaRPr lang="en-US" altLang="ja-JP" sz="1200" b="0" dirty="0"/>
          </a:p>
          <a:p>
            <a:pPr marL="171450" indent="-171450">
              <a:buFont typeface="Arial" panose="020B0604020202020204" pitchFamily="34" charset="0"/>
              <a:buChar char="•"/>
            </a:pPr>
            <a:r>
              <a:rPr lang="en-US" altLang="ja-JP" sz="1200" b="0" dirty="0" smtClean="0"/>
              <a:t>Want to prevent membership outflow to competitors,</a:t>
            </a:r>
            <a:endParaRPr lang="en-US" altLang="ja-JP" sz="1200" b="0" dirty="0"/>
          </a:p>
          <a:p>
            <a:pPr marL="171450" indent="-171450">
              <a:buFont typeface="Arial" panose="020B0604020202020204" pitchFamily="34" charset="0"/>
              <a:buChar char="•"/>
            </a:pPr>
            <a:r>
              <a:rPr lang="en-US" altLang="ja-JP" sz="1200" b="0" dirty="0" smtClean="0"/>
              <a:t>Want to m</a:t>
            </a:r>
            <a:r>
              <a:rPr lang="en-US" altLang="ja-JP" sz="1200" b="0" dirty="0" smtClean="0"/>
              <a:t>aximize the no. of high-end members.</a:t>
            </a:r>
            <a:endParaRPr lang="en-US" sz="1200" b="0" dirty="0"/>
          </a:p>
        </p:txBody>
      </p:sp>
      <p:sp>
        <p:nvSpPr>
          <p:cNvPr id="66" name="object 22"/>
          <p:cNvSpPr txBox="1"/>
          <p:nvPr/>
        </p:nvSpPr>
        <p:spPr>
          <a:xfrm>
            <a:off x="344452" y="3850114"/>
            <a:ext cx="3640791" cy="1138773"/>
          </a:xfrm>
          <a:prstGeom prst="rect">
            <a:avLst/>
          </a:prstGeom>
        </p:spPr>
        <p:txBody>
          <a:bodyPr wrap="square">
            <a:spAutoFit/>
          </a:bodyPr>
          <a:lstStyle>
            <a:defPPr>
              <a:defRPr lang="ja-JP"/>
            </a:defPPr>
            <a:lvl1pPr>
              <a:defRPr sz="4000" b="1">
                <a:solidFill>
                  <a:srgbClr val="1D2088"/>
                </a:solidFill>
                <a:latin typeface="游ゴシック" panose="020B0400000000000000" pitchFamily="50" charset="-128"/>
                <a:ea typeface="游ゴシック" panose="020B0400000000000000" pitchFamily="50" charset="-128"/>
              </a:defRPr>
            </a:lvl1pPr>
            <a:lvl2pPr marL="746882" lvl="1" indent="-342900">
              <a:buFont typeface="Arial" panose="020B0604020202020204" pitchFamily="34" charset="0"/>
              <a:buChar char="•"/>
              <a:defRPr sz="2000">
                <a:solidFill>
                  <a:srgbClr val="1D2088"/>
                </a:solidFill>
                <a:latin typeface="游ゴシック" panose="020B0400000000000000" pitchFamily="50" charset="-128"/>
                <a:ea typeface="游ゴシック" panose="020B0400000000000000" pitchFamily="50" charset="-128"/>
              </a:defRPr>
            </a:lvl2pPr>
          </a:lstStyle>
          <a:p>
            <a:r>
              <a:rPr lang="ja-JP" altLang="en-US" sz="1600" dirty="0" smtClean="0"/>
              <a:t>◆</a:t>
            </a:r>
            <a:r>
              <a:rPr lang="en-US" altLang="ja-JP" sz="1600" dirty="0" smtClean="0"/>
              <a:t>High-end, face-to-face customer service essential business</a:t>
            </a:r>
            <a:endParaRPr lang="en-US" altLang="ja-JP" sz="1600" dirty="0"/>
          </a:p>
          <a:p>
            <a:endParaRPr lang="en-US" sz="1200" b="0" dirty="0"/>
          </a:p>
          <a:p>
            <a:pPr marL="171450" indent="-171450">
              <a:buFont typeface="Arial" panose="020B0604020202020204" pitchFamily="34" charset="0"/>
              <a:buChar char="•"/>
            </a:pPr>
            <a:r>
              <a:rPr lang="en-US" altLang="ja-JP" sz="1200" b="0" dirty="0" smtClean="0"/>
              <a:t>Want to improve the “quality of negotiation”</a:t>
            </a:r>
            <a:endParaRPr lang="en-US" altLang="ja-JP" sz="1200" b="0" dirty="0"/>
          </a:p>
          <a:p>
            <a:pPr marL="171450" indent="-171450">
              <a:buFont typeface="Arial" panose="020B0604020202020204" pitchFamily="34" charset="0"/>
              <a:buChar char="•"/>
            </a:pPr>
            <a:r>
              <a:rPr lang="en-US" sz="1200" b="0" dirty="0" smtClean="0"/>
              <a:t>Want to maximize the “successful rate”</a:t>
            </a:r>
            <a:endParaRPr lang="en-US" sz="1200" b="0" dirty="0"/>
          </a:p>
        </p:txBody>
      </p:sp>
      <p:sp>
        <p:nvSpPr>
          <p:cNvPr id="67" name="object 22"/>
          <p:cNvSpPr txBox="1"/>
          <p:nvPr/>
        </p:nvSpPr>
        <p:spPr>
          <a:xfrm>
            <a:off x="344452" y="5228571"/>
            <a:ext cx="3640791" cy="1323439"/>
          </a:xfrm>
          <a:prstGeom prst="rect">
            <a:avLst/>
          </a:prstGeom>
        </p:spPr>
        <p:txBody>
          <a:bodyPr wrap="square">
            <a:spAutoFit/>
          </a:bodyPr>
          <a:lstStyle>
            <a:defPPr>
              <a:defRPr lang="ja-JP"/>
            </a:defPPr>
            <a:lvl1pPr>
              <a:defRPr sz="4000" b="1">
                <a:solidFill>
                  <a:srgbClr val="1D2088"/>
                </a:solidFill>
                <a:latin typeface="游ゴシック" panose="020B0400000000000000" pitchFamily="50" charset="-128"/>
                <a:ea typeface="游ゴシック" panose="020B0400000000000000" pitchFamily="50" charset="-128"/>
              </a:defRPr>
            </a:lvl1pPr>
            <a:lvl2pPr marL="746882" lvl="1" indent="-342900">
              <a:buFont typeface="Arial" panose="020B0604020202020204" pitchFamily="34" charset="0"/>
              <a:buChar char="•"/>
              <a:defRPr sz="2000">
                <a:solidFill>
                  <a:srgbClr val="1D2088"/>
                </a:solidFill>
                <a:latin typeface="游ゴシック" panose="020B0400000000000000" pitchFamily="50" charset="-128"/>
                <a:ea typeface="游ゴシック" panose="020B0400000000000000" pitchFamily="50" charset="-128"/>
              </a:defRPr>
            </a:lvl2pPr>
          </a:lstStyle>
          <a:p>
            <a:r>
              <a:rPr lang="ja-JP" altLang="en-US" sz="1600" dirty="0" smtClean="0"/>
              <a:t>◆</a:t>
            </a:r>
            <a:r>
              <a:rPr lang="en-US" altLang="ja-JP" sz="1600" dirty="0" smtClean="0"/>
              <a:t>Service companies that provide value based on “people”</a:t>
            </a:r>
            <a:endParaRPr lang="en-US" altLang="ja-JP" sz="1600" dirty="0"/>
          </a:p>
          <a:p>
            <a:endParaRPr lang="en-US" sz="1200" b="0" dirty="0"/>
          </a:p>
          <a:p>
            <a:pPr marL="171450" indent="-171450">
              <a:buFont typeface="Arial" panose="020B0604020202020204" pitchFamily="34" charset="0"/>
              <a:buChar char="•"/>
            </a:pPr>
            <a:r>
              <a:rPr lang="en-US" altLang="ja-JP" sz="1200" b="0" dirty="0" smtClean="0"/>
              <a:t>Want to improve the performance of our staff, which is </a:t>
            </a:r>
            <a:r>
              <a:rPr lang="en-US" altLang="ja-JP" sz="1200" b="0" dirty="0" smtClean="0"/>
              <a:t>the customer contact point</a:t>
            </a:r>
            <a:endParaRPr lang="en-US" altLang="ja-JP" sz="1200" b="0" dirty="0" smtClean="0"/>
          </a:p>
          <a:p>
            <a:pPr marL="171450" indent="-171450">
              <a:buFont typeface="Arial" panose="020B0604020202020204" pitchFamily="34" charset="0"/>
              <a:buChar char="•"/>
            </a:pPr>
            <a:r>
              <a:rPr lang="en-US" altLang="ja-JP" sz="1200" b="0" dirty="0" smtClean="0"/>
              <a:t>Want to improve employee loyalty</a:t>
            </a:r>
            <a:endParaRPr lang="en-US" altLang="ja-JP" sz="1200" b="0" dirty="0"/>
          </a:p>
        </p:txBody>
      </p:sp>
      <p:pic>
        <p:nvPicPr>
          <p:cNvPr id="33" name="図 3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298676" y="5269960"/>
            <a:ext cx="1000006" cy="528475"/>
          </a:xfrm>
          <a:prstGeom prst="rect">
            <a:avLst/>
          </a:prstGeom>
        </p:spPr>
      </p:pic>
      <p:pic>
        <p:nvPicPr>
          <p:cNvPr id="34" name="図 33"/>
          <p:cNvPicPr>
            <a:picLocks noChangeAspect="1"/>
          </p:cNvPicPr>
          <p:nvPr/>
        </p:nvPicPr>
        <p:blipFill rotWithShape="1">
          <a:blip r:embed="rId24"/>
          <a:srcRect l="35789" t="72346" r="47641" b="6946"/>
          <a:stretch/>
        </p:blipFill>
        <p:spPr>
          <a:xfrm>
            <a:off x="8403791" y="5235003"/>
            <a:ext cx="1219772" cy="444858"/>
          </a:xfrm>
          <a:prstGeom prst="rect">
            <a:avLst/>
          </a:prstGeom>
        </p:spPr>
      </p:pic>
      <p:pic>
        <p:nvPicPr>
          <p:cNvPr id="3" name="図 2"/>
          <p:cNvPicPr>
            <a:picLocks noChangeAspect="1"/>
          </p:cNvPicPr>
          <p:nvPr/>
        </p:nvPicPr>
        <p:blipFill rotWithShape="1">
          <a:blip r:embed="rId25">
            <a:extLst>
              <a:ext uri="{28A0092B-C50C-407E-A947-70E740481C1C}">
                <a14:useLocalDpi xmlns:a14="http://schemas.microsoft.com/office/drawing/2010/main" val="0"/>
              </a:ext>
            </a:extLst>
          </a:blip>
          <a:srcRect t="27695" b="14439"/>
          <a:stretch/>
        </p:blipFill>
        <p:spPr>
          <a:xfrm>
            <a:off x="4160901" y="5961144"/>
            <a:ext cx="1275557" cy="416509"/>
          </a:xfrm>
          <a:prstGeom prst="rect">
            <a:avLst/>
          </a:prstGeom>
        </p:spPr>
      </p:pic>
    </p:spTree>
    <p:extLst>
      <p:ext uri="{BB962C8B-B14F-4D97-AF65-F5344CB8AC3E}">
        <p14:creationId xmlns:p14="http://schemas.microsoft.com/office/powerpoint/2010/main" val="2916487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タイトル 2"/>
          <p:cNvSpPr>
            <a:spLocks noGrp="1"/>
          </p:cNvSpPr>
          <p:nvPr>
            <p:ph type="title"/>
          </p:nvPr>
        </p:nvSpPr>
        <p:spPr>
          <a:xfrm>
            <a:off x="1" y="0"/>
            <a:ext cx="7474687" cy="928800"/>
          </a:xfrm>
        </p:spPr>
        <p:txBody>
          <a:bodyPr anchor="ctr" anchorCtr="0">
            <a:normAutofit/>
          </a:bodyPr>
          <a:lstStyle/>
          <a:p>
            <a:r>
              <a:rPr lang="en-US" altLang="ja-JP" b="1" dirty="0" smtClean="0">
                <a:solidFill>
                  <a:schemeClr val="bg1"/>
                </a:solidFill>
              </a:rPr>
              <a:t>Case study</a:t>
            </a:r>
            <a:r>
              <a:rPr lang="ja-JP" altLang="en-US" b="1" dirty="0" smtClean="0">
                <a:solidFill>
                  <a:schemeClr val="bg1"/>
                </a:solidFill>
              </a:rPr>
              <a:t>①：</a:t>
            </a:r>
            <a:r>
              <a:rPr lang="en-US" altLang="ja-JP" b="1" dirty="0" smtClean="0">
                <a:solidFill>
                  <a:schemeClr val="bg1"/>
                </a:solidFill>
              </a:rPr>
              <a:t>Yakult Swallows</a:t>
            </a:r>
            <a:endParaRPr lang="ja-JP" altLang="en-US" b="1" dirty="0">
              <a:solidFill>
                <a:schemeClr val="bg1"/>
              </a:solidFill>
            </a:endParaRPr>
          </a:p>
        </p:txBody>
      </p:sp>
      <p:pic>
        <p:nvPicPr>
          <p:cNvPr id="64" name="Shape 266" descr="株式会社ヤクルト球団">
            <a:extLst>
              <a:ext uri="{FF2B5EF4-FFF2-40B4-BE49-F238E27FC236}">
                <a16:creationId xmlns:a16="http://schemas.microsoft.com/office/drawing/2014/main" xmlns="" id="{C42D865B-DAC5-4CF3-8BFE-1E74C79F895C}"/>
              </a:ext>
            </a:extLst>
          </p:cNvPr>
          <p:cNvPicPr preferRelativeResize="0"/>
          <p:nvPr/>
        </p:nvPicPr>
        <p:blipFill rotWithShape="1">
          <a:blip r:embed="rId2">
            <a:alphaModFix/>
          </a:blip>
          <a:srcRect/>
          <a:stretch/>
        </p:blipFill>
        <p:spPr>
          <a:xfrm>
            <a:off x="388011" y="1031487"/>
            <a:ext cx="2142904" cy="1203323"/>
          </a:xfrm>
          <a:prstGeom prst="rect">
            <a:avLst/>
          </a:prstGeom>
          <a:noFill/>
          <a:ln>
            <a:noFill/>
          </a:ln>
        </p:spPr>
      </p:pic>
      <p:sp>
        <p:nvSpPr>
          <p:cNvPr id="69" name="Shape 257">
            <a:extLst>
              <a:ext uri="{FF2B5EF4-FFF2-40B4-BE49-F238E27FC236}">
                <a16:creationId xmlns:a16="http://schemas.microsoft.com/office/drawing/2014/main" xmlns="" id="{9C1FC187-B9CD-4230-8538-72052CB53A78}"/>
              </a:ext>
            </a:extLst>
          </p:cNvPr>
          <p:cNvSpPr/>
          <p:nvPr/>
        </p:nvSpPr>
        <p:spPr>
          <a:xfrm>
            <a:off x="6444135" y="3648581"/>
            <a:ext cx="3318225" cy="120332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altLang="ja-JP" sz="4800" dirty="0" smtClean="0">
                <a:solidFill>
                  <a:srgbClr val="FF0000"/>
                </a:solidFill>
                <a:latin typeface="游ゴシック" panose="020B0400000000000000" pitchFamily="50" charset="-128"/>
                <a:ea typeface="游ゴシック" panose="020B0400000000000000" pitchFamily="50" charset="-128"/>
                <a:cs typeface="Arial"/>
                <a:sym typeface="Arial"/>
              </a:rPr>
              <a:t>4.5 </a:t>
            </a:r>
            <a:r>
              <a:rPr lang="en-US" altLang="ja-JP" sz="4800" dirty="0" smtClean="0">
                <a:solidFill>
                  <a:srgbClr val="272777"/>
                </a:solidFill>
                <a:latin typeface="游ゴシック" panose="020B0400000000000000" pitchFamily="50" charset="-128"/>
                <a:ea typeface="游ゴシック" panose="020B0400000000000000" pitchFamily="50" charset="-128"/>
                <a:cs typeface="Arial"/>
                <a:sym typeface="Arial"/>
              </a:rPr>
              <a:t>Times</a:t>
            </a:r>
            <a:r>
              <a:rPr lang="ja-JP" altLang="en-US" sz="4800" dirty="0" smtClean="0">
                <a:solidFill>
                  <a:srgbClr val="272777"/>
                </a:solidFill>
                <a:latin typeface="游ゴシック" panose="020B0400000000000000" pitchFamily="50" charset="-128"/>
                <a:ea typeface="游ゴシック" panose="020B0400000000000000" pitchFamily="50" charset="-128"/>
                <a:cs typeface="Arial"/>
                <a:sym typeface="Arial"/>
              </a:rPr>
              <a:t>↑</a:t>
            </a:r>
            <a:endParaRPr lang="en-US" altLang="ja-JP" sz="4400" dirty="0">
              <a:solidFill>
                <a:srgbClr val="272777"/>
              </a:solidFill>
              <a:latin typeface="游ゴシック" panose="020B0400000000000000" pitchFamily="50" charset="-128"/>
              <a:ea typeface="游ゴシック" panose="020B0400000000000000" pitchFamily="50" charset="-128"/>
              <a:cs typeface="Arial"/>
              <a:sym typeface="Arial"/>
            </a:endParaRPr>
          </a:p>
          <a:p>
            <a:pPr marL="0" marR="0" lvl="0" indent="0" algn="ctr" rtl="0">
              <a:spcBef>
                <a:spcPts val="0"/>
              </a:spcBef>
              <a:buSzPct val="25000"/>
              <a:buNone/>
            </a:pP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Paid subscribers</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/2</a:t>
            </a:r>
            <a:r>
              <a:rPr lang="en-US" altLang="ja-JP" sz="1800" dirty="0">
                <a:solidFill>
                  <a:srgbClr val="272777"/>
                </a:solidFill>
                <a:latin typeface="游ゴシック" panose="020B0400000000000000" pitchFamily="50" charset="-128"/>
                <a:ea typeface="游ゴシック" panose="020B0400000000000000" pitchFamily="50" charset="-128"/>
                <a:cs typeface="Arial"/>
                <a:sym typeface="Arial"/>
              </a:rPr>
              <a:t> </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years</a:t>
            </a:r>
            <a:endParaRPr lang="ja-JP" sz="1800" dirty="0">
              <a:solidFill>
                <a:srgbClr val="272777"/>
              </a:solidFill>
              <a:latin typeface="游ゴシック" panose="020B0400000000000000" pitchFamily="50" charset="-128"/>
              <a:ea typeface="游ゴシック" panose="020B0400000000000000" pitchFamily="50" charset="-128"/>
              <a:cs typeface="Arial"/>
              <a:sym typeface="Arial"/>
            </a:endParaRPr>
          </a:p>
        </p:txBody>
      </p:sp>
      <p:sp>
        <p:nvSpPr>
          <p:cNvPr id="70" name="Shape 257">
            <a:extLst>
              <a:ext uri="{FF2B5EF4-FFF2-40B4-BE49-F238E27FC236}">
                <a16:creationId xmlns:a16="http://schemas.microsoft.com/office/drawing/2014/main" xmlns="" id="{4396E3E3-6B5E-476D-B23A-5038FF5B2C17}"/>
              </a:ext>
            </a:extLst>
          </p:cNvPr>
          <p:cNvSpPr/>
          <p:nvPr/>
        </p:nvSpPr>
        <p:spPr>
          <a:xfrm>
            <a:off x="470908" y="3621561"/>
            <a:ext cx="2532936" cy="120332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altLang="ja-JP" sz="4800" dirty="0">
                <a:solidFill>
                  <a:srgbClr val="272777"/>
                </a:solidFill>
                <a:latin typeface="游ゴシック" panose="020B0400000000000000" pitchFamily="50" charset="-128"/>
                <a:ea typeface="游ゴシック" panose="020B0400000000000000" pitchFamily="50" charset="-128"/>
                <a:cs typeface="Arial"/>
                <a:sym typeface="Arial"/>
              </a:rPr>
              <a:t>36%</a:t>
            </a:r>
            <a:r>
              <a:rPr lang="ja-JP" altLang="en-US" sz="4800" dirty="0">
                <a:solidFill>
                  <a:srgbClr val="272777"/>
                </a:solidFill>
                <a:latin typeface="游ゴシック" panose="020B0400000000000000" pitchFamily="50" charset="-128"/>
                <a:ea typeface="游ゴシック" panose="020B0400000000000000" pitchFamily="50" charset="-128"/>
                <a:cs typeface="Arial"/>
                <a:sym typeface="Arial"/>
              </a:rPr>
              <a:t>↑</a:t>
            </a:r>
            <a:endParaRPr lang="en-US" altLang="ja-JP" sz="4400" dirty="0">
              <a:solidFill>
                <a:srgbClr val="272777"/>
              </a:solidFill>
              <a:latin typeface="游ゴシック" panose="020B0400000000000000" pitchFamily="50" charset="-128"/>
              <a:ea typeface="游ゴシック" panose="020B0400000000000000" pitchFamily="50" charset="-128"/>
              <a:cs typeface="Arial"/>
              <a:sym typeface="Arial"/>
            </a:endParaRPr>
          </a:p>
          <a:p>
            <a:pPr marL="0" marR="0" lvl="0" indent="0" algn="ctr" rtl="0">
              <a:spcBef>
                <a:spcPts val="0"/>
              </a:spcBef>
              <a:buSzPct val="25000"/>
              <a:buNone/>
            </a:pPr>
            <a:r>
              <a:rPr lang="en-US" altLang="ja-JP" sz="1800" dirty="0">
                <a:solidFill>
                  <a:srgbClr val="272777"/>
                </a:solidFill>
                <a:latin typeface="游ゴシック" panose="020B0400000000000000" pitchFamily="50" charset="-128"/>
                <a:ea typeface="游ゴシック" panose="020B0400000000000000" pitchFamily="50" charset="-128"/>
                <a:cs typeface="Arial"/>
                <a:sym typeface="Arial"/>
              </a:rPr>
              <a:t>NPS®/</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2 years</a:t>
            </a:r>
            <a:endParaRPr lang="ja-JP" sz="1800" dirty="0">
              <a:solidFill>
                <a:srgbClr val="272777"/>
              </a:solidFill>
              <a:latin typeface="游ゴシック" panose="020B0400000000000000" pitchFamily="50" charset="-128"/>
              <a:ea typeface="游ゴシック" panose="020B0400000000000000" pitchFamily="50" charset="-128"/>
              <a:cs typeface="Arial"/>
              <a:sym typeface="Arial"/>
            </a:endParaRPr>
          </a:p>
        </p:txBody>
      </p:sp>
      <p:sp>
        <p:nvSpPr>
          <p:cNvPr id="71" name="Shape 257">
            <a:extLst>
              <a:ext uri="{FF2B5EF4-FFF2-40B4-BE49-F238E27FC236}">
                <a16:creationId xmlns:a16="http://schemas.microsoft.com/office/drawing/2014/main" xmlns="" id="{CCFCDE8B-DCD0-48FE-97C4-212E935B21F5}"/>
              </a:ext>
            </a:extLst>
          </p:cNvPr>
          <p:cNvSpPr/>
          <p:nvPr/>
        </p:nvSpPr>
        <p:spPr>
          <a:xfrm>
            <a:off x="3355018" y="3621561"/>
            <a:ext cx="2758083" cy="120332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altLang="ja-JP" sz="4800" dirty="0">
                <a:solidFill>
                  <a:srgbClr val="272777"/>
                </a:solidFill>
                <a:latin typeface="游ゴシック" panose="020B0400000000000000" pitchFamily="50" charset="-128"/>
                <a:ea typeface="游ゴシック" panose="020B0400000000000000" pitchFamily="50" charset="-128"/>
                <a:cs typeface="Arial"/>
                <a:sym typeface="Arial"/>
              </a:rPr>
              <a:t>115%</a:t>
            </a:r>
            <a:r>
              <a:rPr lang="ja-JP" altLang="en-US" sz="4800" dirty="0">
                <a:solidFill>
                  <a:srgbClr val="272777"/>
                </a:solidFill>
                <a:latin typeface="游ゴシック" panose="020B0400000000000000" pitchFamily="50" charset="-128"/>
                <a:ea typeface="游ゴシック" panose="020B0400000000000000" pitchFamily="50" charset="-128"/>
                <a:cs typeface="Arial"/>
                <a:sym typeface="Arial"/>
              </a:rPr>
              <a:t>↑</a:t>
            </a:r>
            <a:endParaRPr lang="en-US" altLang="ja-JP" sz="4400" dirty="0">
              <a:solidFill>
                <a:srgbClr val="272777"/>
              </a:solidFill>
              <a:latin typeface="游ゴシック" panose="020B0400000000000000" pitchFamily="50" charset="-128"/>
              <a:ea typeface="游ゴシック" panose="020B0400000000000000" pitchFamily="50" charset="-128"/>
              <a:cs typeface="Arial"/>
              <a:sym typeface="Arial"/>
            </a:endParaRPr>
          </a:p>
          <a:p>
            <a:pPr marL="0" marR="0" lvl="0" indent="0" algn="ctr" rtl="0">
              <a:spcBef>
                <a:spcPts val="0"/>
              </a:spcBef>
              <a:buSzPct val="25000"/>
              <a:buNone/>
            </a:pP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Growth rate</a:t>
            </a:r>
            <a:endParaRPr lang="ja-JP" sz="1800" dirty="0">
              <a:solidFill>
                <a:srgbClr val="272777"/>
              </a:solidFill>
              <a:latin typeface="游ゴシック" panose="020B0400000000000000" pitchFamily="50" charset="-128"/>
              <a:ea typeface="游ゴシック" panose="020B0400000000000000" pitchFamily="50" charset="-128"/>
              <a:cs typeface="Arial"/>
              <a:sym typeface="Arial"/>
            </a:endParaRPr>
          </a:p>
        </p:txBody>
      </p:sp>
      <p:sp>
        <p:nvSpPr>
          <p:cNvPr id="17" name="Shape 257">
            <a:extLst>
              <a:ext uri="{FF2B5EF4-FFF2-40B4-BE49-F238E27FC236}">
                <a16:creationId xmlns:a16="http://schemas.microsoft.com/office/drawing/2014/main" xmlns="" id="{3D8B0F30-0927-43CE-862D-B0B7741F6645}"/>
              </a:ext>
            </a:extLst>
          </p:cNvPr>
          <p:cNvSpPr/>
          <p:nvPr/>
        </p:nvSpPr>
        <p:spPr>
          <a:xfrm>
            <a:off x="265326" y="2464898"/>
            <a:ext cx="9374874" cy="646331"/>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altLang="ja-JP" sz="3600" b="1" dirty="0" smtClean="0">
                <a:solidFill>
                  <a:srgbClr val="272777"/>
                </a:solidFill>
                <a:latin typeface="游ゴシック" panose="020B0400000000000000" pitchFamily="50" charset="-128"/>
                <a:ea typeface="游ゴシック" panose="020B0400000000000000" pitchFamily="50" charset="-128"/>
                <a:cs typeface="Arial"/>
                <a:sym typeface="Arial"/>
              </a:rPr>
              <a:t>The number of paid subscribers have increased by </a:t>
            </a:r>
            <a:r>
              <a:rPr lang="en-US" altLang="ja-JP" sz="4500" b="1" dirty="0" smtClean="0">
                <a:solidFill>
                  <a:srgbClr val="FF0000"/>
                </a:solidFill>
                <a:latin typeface="游ゴシック" panose="020B0400000000000000" pitchFamily="50" charset="-128"/>
                <a:ea typeface="游ゴシック" panose="020B0400000000000000" pitchFamily="50" charset="-128"/>
                <a:cs typeface="Arial"/>
                <a:sym typeface="Arial"/>
              </a:rPr>
              <a:t>4.5 </a:t>
            </a:r>
            <a:r>
              <a:rPr lang="en-US" altLang="ja-JP" sz="4500" b="1" dirty="0" smtClean="0">
                <a:solidFill>
                  <a:srgbClr val="272777"/>
                </a:solidFill>
                <a:latin typeface="游ゴシック" panose="020B0400000000000000" pitchFamily="50" charset="-128"/>
                <a:ea typeface="游ゴシック" panose="020B0400000000000000" pitchFamily="50" charset="-128"/>
                <a:cs typeface="Arial"/>
                <a:sym typeface="Arial"/>
              </a:rPr>
              <a:t>times </a:t>
            </a:r>
            <a:r>
              <a:rPr lang="en-US" altLang="ja-JP" sz="3600" b="1" dirty="0" smtClean="0">
                <a:solidFill>
                  <a:srgbClr val="272777"/>
                </a:solidFill>
                <a:latin typeface="游ゴシック" panose="020B0400000000000000" pitchFamily="50" charset="-128"/>
                <a:ea typeface="游ゴシック" panose="020B0400000000000000" pitchFamily="50" charset="-128"/>
                <a:cs typeface="Arial"/>
                <a:sym typeface="Arial"/>
              </a:rPr>
              <a:t>in two years</a:t>
            </a:r>
            <a:r>
              <a:rPr lang="en-US" altLang="ja-JP" sz="3800" b="1" dirty="0" smtClean="0">
                <a:solidFill>
                  <a:srgbClr val="272777"/>
                </a:solidFill>
                <a:latin typeface="游ゴシック" panose="020B0400000000000000" pitchFamily="50" charset="-128"/>
                <a:ea typeface="游ゴシック" panose="020B0400000000000000" pitchFamily="50" charset="-128"/>
                <a:cs typeface="Arial"/>
                <a:sym typeface="Arial"/>
              </a:rPr>
              <a:t>.</a:t>
            </a:r>
            <a:endParaRPr lang="ja-JP" sz="3800" b="1" dirty="0">
              <a:solidFill>
                <a:srgbClr val="272777"/>
              </a:solidFill>
              <a:latin typeface="游ゴシック" panose="020B0400000000000000" pitchFamily="50" charset="-128"/>
              <a:ea typeface="游ゴシック" panose="020B0400000000000000" pitchFamily="50" charset="-128"/>
              <a:cs typeface="Arial"/>
              <a:sym typeface="Arial"/>
            </a:endParaRPr>
          </a:p>
        </p:txBody>
      </p:sp>
      <p:sp>
        <p:nvSpPr>
          <p:cNvPr id="3" name="二等辺三角形 2">
            <a:extLst>
              <a:ext uri="{FF2B5EF4-FFF2-40B4-BE49-F238E27FC236}">
                <a16:creationId xmlns:a16="http://schemas.microsoft.com/office/drawing/2014/main" xmlns="" id="{0171B053-D927-449A-868C-B0847A2F2543}"/>
              </a:ext>
            </a:extLst>
          </p:cNvPr>
          <p:cNvSpPr/>
          <p:nvPr/>
        </p:nvSpPr>
        <p:spPr>
          <a:xfrm rot="5400000">
            <a:off x="2766838" y="3991533"/>
            <a:ext cx="946776" cy="463378"/>
          </a:xfrm>
          <a:prstGeom prst="triangle">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1" name="二等辺三角形 20">
            <a:extLst>
              <a:ext uri="{FF2B5EF4-FFF2-40B4-BE49-F238E27FC236}">
                <a16:creationId xmlns:a16="http://schemas.microsoft.com/office/drawing/2014/main" xmlns="" id="{E8AD4636-C065-438A-B84D-61D138819B2D}"/>
              </a:ext>
            </a:extLst>
          </p:cNvPr>
          <p:cNvSpPr/>
          <p:nvPr/>
        </p:nvSpPr>
        <p:spPr>
          <a:xfrm rot="5400000">
            <a:off x="5768015" y="3991533"/>
            <a:ext cx="946776" cy="463378"/>
          </a:xfrm>
          <a:prstGeom prst="triangle">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2" name="Shape 262">
            <a:extLst>
              <a:ext uri="{FF2B5EF4-FFF2-40B4-BE49-F238E27FC236}">
                <a16:creationId xmlns:a16="http://schemas.microsoft.com/office/drawing/2014/main" xmlns="" id="{B5C6F7CE-0520-40DB-8F63-584F6A12A95A}"/>
              </a:ext>
            </a:extLst>
          </p:cNvPr>
          <p:cNvSpPr/>
          <p:nvPr/>
        </p:nvSpPr>
        <p:spPr>
          <a:xfrm>
            <a:off x="265325" y="5148464"/>
            <a:ext cx="9348232" cy="1354941"/>
          </a:xfrm>
          <a:prstGeom prst="roundRect">
            <a:avLst>
              <a:gd name="adj" fmla="val 7171"/>
            </a:avLst>
          </a:prstGeom>
          <a:solidFill>
            <a:schemeClr val="lt1"/>
          </a:solidFill>
          <a:ln>
            <a:noFill/>
          </a:ln>
        </p:spPr>
        <p:txBody>
          <a:bodyPr wrap="square" lIns="90000" tIns="46800" rIns="90000" bIns="46800" anchor="ctr" anchorCtr="0">
            <a:noAutofit/>
          </a:bodyPr>
          <a:lstStyle/>
          <a:p>
            <a:pPr marL="0" marR="0" lvl="0" indent="0" algn="l" rtl="0">
              <a:spcBef>
                <a:spcPts val="0"/>
              </a:spcBef>
              <a:buSzPct val="25000"/>
              <a:buNone/>
            </a:pPr>
            <a:r>
              <a:rPr 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By asking the subscribers “How likely is it that you would recommend Yakult Swallows to a friend or a colleague?”, they told</a:t>
            </a:r>
            <a:r>
              <a:rPr lang="en-US" altLang="ja-JP" sz="1800" dirty="0">
                <a:solidFill>
                  <a:srgbClr val="272777"/>
                </a:solidFill>
                <a:latin typeface="游ゴシック" panose="020B0400000000000000" pitchFamily="50" charset="-128"/>
                <a:ea typeface="游ゴシック" panose="020B0400000000000000" pitchFamily="50" charset="-128"/>
                <a:cs typeface="Arial"/>
                <a:sym typeface="Arial"/>
              </a:rPr>
              <a:t> </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the fan club what they really felt.</a:t>
            </a:r>
            <a:endParaRPr lang="en-US" altLang="ja-JP" sz="1800" dirty="0">
              <a:solidFill>
                <a:srgbClr val="272777"/>
              </a:solidFill>
              <a:latin typeface="游ゴシック" panose="020B0400000000000000" pitchFamily="50" charset="-128"/>
              <a:ea typeface="游ゴシック" panose="020B0400000000000000" pitchFamily="50" charset="-128"/>
              <a:cs typeface="Arial"/>
              <a:sym typeface="Arial"/>
            </a:endParaRPr>
          </a:p>
          <a:p>
            <a:pPr marL="0" marR="0" lvl="0" indent="0" algn="l" rtl="0">
              <a:spcBef>
                <a:spcPts val="0"/>
              </a:spcBef>
              <a:buSzPct val="25000"/>
              <a:buNone/>
            </a:pPr>
            <a:r>
              <a:rPr 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By analyzing the loyal scale</a:t>
            </a:r>
            <a:r>
              <a:rPr lang="en-US" altLang="ja-JP" sz="1800" dirty="0">
                <a:solidFill>
                  <a:srgbClr val="272777"/>
                </a:solidFill>
                <a:latin typeface="游ゴシック" panose="020B0400000000000000" pitchFamily="50" charset="-128"/>
                <a:ea typeface="游ゴシック" panose="020B0400000000000000" pitchFamily="50" charset="-128"/>
                <a:cs typeface="Arial"/>
                <a:sym typeface="Arial"/>
              </a:rPr>
              <a:t> </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NPS®</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 we are enable to select specific actions, which have strong correlation with the scale, to improve the number of paid subscribers.</a:t>
            </a:r>
            <a:endParaRPr lang="ja-JP" sz="1800" dirty="0">
              <a:solidFill>
                <a:srgbClr val="272777"/>
              </a:solidFill>
              <a:latin typeface="游ゴシック" panose="020B0400000000000000" pitchFamily="50" charset="-128"/>
              <a:ea typeface="游ゴシック" panose="020B0400000000000000" pitchFamily="50" charset="-128"/>
              <a:cs typeface="Arial"/>
              <a:sym typeface="Arial"/>
            </a:endParaRPr>
          </a:p>
        </p:txBody>
      </p:sp>
      <p:sp>
        <p:nvSpPr>
          <p:cNvPr id="23" name="正方形/長方形 22">
            <a:extLst>
              <a:ext uri="{FF2B5EF4-FFF2-40B4-BE49-F238E27FC236}">
                <a16:creationId xmlns:a16="http://schemas.microsoft.com/office/drawing/2014/main" xmlns="" id="{38EF5A18-515C-480D-8367-02AEC594BFA8}"/>
              </a:ext>
            </a:extLst>
          </p:cNvPr>
          <p:cNvSpPr/>
          <p:nvPr/>
        </p:nvSpPr>
        <p:spPr>
          <a:xfrm>
            <a:off x="265325" y="5149646"/>
            <a:ext cx="9374875" cy="136830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xmlns="" id="{FE2856D4-FF00-4186-B3D2-92D24EB5CD0D}"/>
              </a:ext>
            </a:extLst>
          </p:cNvPr>
          <p:cNvSpPr/>
          <p:nvPr/>
        </p:nvSpPr>
        <p:spPr>
          <a:xfrm>
            <a:off x="2724456" y="1055419"/>
            <a:ext cx="6889098" cy="1230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Shape 262">
            <a:extLst>
              <a:ext uri="{FF2B5EF4-FFF2-40B4-BE49-F238E27FC236}">
                <a16:creationId xmlns:a16="http://schemas.microsoft.com/office/drawing/2014/main" xmlns="" id="{E4B7D8DF-75C4-412B-8497-37C3EFA5AA65}"/>
              </a:ext>
            </a:extLst>
          </p:cNvPr>
          <p:cNvSpPr/>
          <p:nvPr/>
        </p:nvSpPr>
        <p:spPr>
          <a:xfrm>
            <a:off x="2530916" y="1086995"/>
            <a:ext cx="7109284" cy="971257"/>
          </a:xfrm>
          <a:prstGeom prst="roundRect">
            <a:avLst>
              <a:gd name="adj" fmla="val 7171"/>
            </a:avLst>
          </a:prstGeom>
          <a:solidFill>
            <a:schemeClr val="lt1"/>
          </a:solidFill>
          <a:ln>
            <a:noFill/>
          </a:ln>
        </p:spPr>
        <p:txBody>
          <a:bodyPr wrap="square" lIns="90000" tIns="46800" rIns="90000" bIns="46800" anchor="ctr" anchorCtr="0">
            <a:noAutofit/>
          </a:bodyPr>
          <a:lstStyle/>
          <a:p>
            <a:pPr lvl="0">
              <a:buSzPct val="25000"/>
            </a:pP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We want </a:t>
            </a:r>
            <a:r>
              <a:rPr lang="en-US" altLang="ja-JP" sz="1800" dirty="0">
                <a:solidFill>
                  <a:srgbClr val="272777"/>
                </a:solidFill>
                <a:latin typeface="游ゴシック" panose="020B0400000000000000" pitchFamily="50" charset="-128"/>
                <a:ea typeface="游ゴシック" panose="020B0400000000000000" pitchFamily="50" charset="-128"/>
                <a:cs typeface="Arial"/>
                <a:sym typeface="Arial"/>
              </a:rPr>
              <a:t>to </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make </a:t>
            </a:r>
            <a:r>
              <a:rPr lang="en-US" altLang="ja-JP" sz="1800" dirty="0">
                <a:solidFill>
                  <a:srgbClr val="272777"/>
                </a:solidFill>
                <a:latin typeface="游ゴシック" panose="020B0400000000000000" pitchFamily="50" charset="-128"/>
                <a:ea typeface="游ゴシック" panose="020B0400000000000000" pitchFamily="50" charset="-128"/>
                <a:cs typeface="Arial"/>
                <a:sym typeface="Arial"/>
              </a:rPr>
              <a:t>a move that is effective in increasing the number of </a:t>
            </a:r>
            <a:r>
              <a:rPr lang="en-US" altLang="ja-JP" sz="1800" b="1" dirty="0">
                <a:solidFill>
                  <a:srgbClr val="272777"/>
                </a:solidFill>
                <a:latin typeface="游ゴシック" panose="020B0400000000000000" pitchFamily="50" charset="-128"/>
                <a:ea typeface="游ゴシック" panose="020B0400000000000000" pitchFamily="50" charset="-128"/>
                <a:cs typeface="Arial"/>
                <a:sym typeface="Arial"/>
              </a:rPr>
              <a:t>new members, the retention rate, and the membership type. </a:t>
            </a:r>
            <a:r>
              <a:rPr lang="en-US" altLang="ja-JP" sz="1800" b="1" dirty="0" smtClean="0">
                <a:solidFill>
                  <a:srgbClr val="272777"/>
                </a:solidFill>
                <a:latin typeface="游ゴシック" panose="020B0400000000000000" pitchFamily="50" charset="-128"/>
                <a:ea typeface="游ゴシック" panose="020B0400000000000000" pitchFamily="50" charset="-128"/>
                <a:cs typeface="Arial"/>
                <a:sym typeface="Arial"/>
              </a:rPr>
              <a:t>Also, there is </a:t>
            </a:r>
            <a:r>
              <a:rPr lang="en-US" altLang="ja-JP" sz="1800" b="1" dirty="0">
                <a:solidFill>
                  <a:srgbClr val="272777"/>
                </a:solidFill>
                <a:latin typeface="游ゴシック" panose="020B0400000000000000" pitchFamily="50" charset="-128"/>
                <a:ea typeface="游ゴシック" panose="020B0400000000000000" pitchFamily="50" charset="-128"/>
                <a:cs typeface="Arial"/>
                <a:sym typeface="Arial"/>
              </a:rPr>
              <a:t>a problem that customers' opinions </a:t>
            </a:r>
            <a:r>
              <a:rPr lang="en-US" altLang="ja-JP" sz="1800" b="1" dirty="0" smtClean="0">
                <a:solidFill>
                  <a:srgbClr val="272777"/>
                </a:solidFill>
                <a:latin typeface="游ゴシック" panose="020B0400000000000000" pitchFamily="50" charset="-128"/>
                <a:ea typeface="游ゴシック" panose="020B0400000000000000" pitchFamily="50" charset="-128"/>
                <a:cs typeface="Arial"/>
                <a:sym typeface="Arial"/>
              </a:rPr>
              <a:t>are </a:t>
            </a:r>
            <a:r>
              <a:rPr lang="en-US" altLang="ja-JP" sz="1800" b="1" dirty="0">
                <a:solidFill>
                  <a:srgbClr val="272777"/>
                </a:solidFill>
                <a:latin typeface="游ゴシック" panose="020B0400000000000000" pitchFamily="50" charset="-128"/>
                <a:ea typeface="游ゴシック" panose="020B0400000000000000" pitchFamily="50" charset="-128"/>
                <a:cs typeface="Arial"/>
                <a:sym typeface="Arial"/>
              </a:rPr>
              <a:t>not </a:t>
            </a:r>
            <a:r>
              <a:rPr lang="en-US" altLang="ja-JP" sz="1800" b="1" dirty="0" smtClean="0">
                <a:solidFill>
                  <a:srgbClr val="272777"/>
                </a:solidFill>
                <a:latin typeface="游ゴシック" panose="020B0400000000000000" pitchFamily="50" charset="-128"/>
                <a:ea typeface="游ゴシック" panose="020B0400000000000000" pitchFamily="50" charset="-128"/>
                <a:cs typeface="Arial"/>
                <a:sym typeface="Arial"/>
              </a:rPr>
              <a:t>utilized.</a:t>
            </a:r>
            <a:endParaRPr lang="ja-JP" altLang="en-US" sz="1800" dirty="0">
              <a:solidFill>
                <a:srgbClr val="272777"/>
              </a:solidFill>
              <a:latin typeface="游ゴシック" panose="020B0400000000000000" pitchFamily="50" charset="-128"/>
              <a:ea typeface="游ゴシック" panose="020B0400000000000000" pitchFamily="50" charset="-128"/>
              <a:cs typeface="Arial"/>
              <a:sym typeface="Arial"/>
            </a:endParaRPr>
          </a:p>
        </p:txBody>
      </p:sp>
      <p:sp>
        <p:nvSpPr>
          <p:cNvPr id="14" name="正方形/長方形 13"/>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6" name="正方形/長方形 15"/>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8" name="正方形/長方形 17"/>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4" name="正方形/長方形 23"/>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695352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タイトル 2"/>
          <p:cNvSpPr>
            <a:spLocks noGrp="1"/>
          </p:cNvSpPr>
          <p:nvPr>
            <p:ph type="title"/>
          </p:nvPr>
        </p:nvSpPr>
        <p:spPr>
          <a:xfrm>
            <a:off x="1" y="0"/>
            <a:ext cx="7474687" cy="928800"/>
          </a:xfrm>
        </p:spPr>
        <p:txBody>
          <a:bodyPr anchor="ctr" anchorCtr="0">
            <a:normAutofit/>
          </a:bodyPr>
          <a:lstStyle/>
          <a:p>
            <a:r>
              <a:rPr lang="en-US" altLang="ja-JP" b="1" dirty="0"/>
              <a:t>Case study</a:t>
            </a:r>
            <a:r>
              <a:rPr lang="ja-JP" altLang="en-US" b="1" dirty="0" smtClean="0">
                <a:solidFill>
                  <a:schemeClr val="bg1"/>
                </a:solidFill>
              </a:rPr>
              <a:t>②：</a:t>
            </a:r>
            <a:r>
              <a:rPr lang="en-US" altLang="ja-JP" b="1" dirty="0" smtClean="0">
                <a:solidFill>
                  <a:schemeClr val="bg1"/>
                </a:solidFill>
              </a:rPr>
              <a:t>Full Speed</a:t>
            </a:r>
            <a:endParaRPr lang="ja-JP" altLang="en-US" b="1" dirty="0">
              <a:solidFill>
                <a:schemeClr val="bg1"/>
              </a:solidFill>
            </a:endParaRPr>
          </a:p>
        </p:txBody>
      </p:sp>
      <p:grpSp>
        <p:nvGrpSpPr>
          <p:cNvPr id="6" name="グループ化 5">
            <a:extLst>
              <a:ext uri="{FF2B5EF4-FFF2-40B4-BE49-F238E27FC236}">
                <a16:creationId xmlns:a16="http://schemas.microsoft.com/office/drawing/2014/main" xmlns="" id="{5CFD24A0-EF60-4E37-AA51-310F21619E56}"/>
              </a:ext>
            </a:extLst>
          </p:cNvPr>
          <p:cNvGrpSpPr/>
          <p:nvPr/>
        </p:nvGrpSpPr>
        <p:grpSpPr>
          <a:xfrm>
            <a:off x="7093126" y="3270508"/>
            <a:ext cx="2633869" cy="3269992"/>
            <a:chOff x="7093127" y="3043124"/>
            <a:chExt cx="2444730" cy="3269992"/>
          </a:xfrm>
        </p:grpSpPr>
        <p:sp>
          <p:nvSpPr>
            <p:cNvPr id="69" name="Shape 257">
              <a:extLst>
                <a:ext uri="{FF2B5EF4-FFF2-40B4-BE49-F238E27FC236}">
                  <a16:creationId xmlns:a16="http://schemas.microsoft.com/office/drawing/2014/main" xmlns="" id="{9C1FC187-B9CD-4230-8538-72052CB53A78}"/>
                </a:ext>
              </a:extLst>
            </p:cNvPr>
            <p:cNvSpPr/>
            <p:nvPr/>
          </p:nvSpPr>
          <p:spPr>
            <a:xfrm>
              <a:off x="7248926" y="3395530"/>
              <a:ext cx="2288931" cy="120332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ltLang="ja-JP" sz="4800" dirty="0">
                  <a:solidFill>
                    <a:srgbClr val="FF0000"/>
                  </a:solidFill>
                  <a:latin typeface="游ゴシック" panose="020B0400000000000000" pitchFamily="50" charset="-128"/>
                  <a:ea typeface="游ゴシック" panose="020B0400000000000000" pitchFamily="50" charset="-128"/>
                  <a:cs typeface="Arial"/>
                  <a:sym typeface="Arial"/>
                </a:rPr>
                <a:t>32%</a:t>
              </a:r>
              <a:r>
                <a:rPr lang="ja-JP" altLang="en-US" sz="4800" dirty="0">
                  <a:solidFill>
                    <a:srgbClr val="272777"/>
                  </a:solidFill>
                  <a:latin typeface="游ゴシック" panose="020B0400000000000000" pitchFamily="50" charset="-128"/>
                  <a:ea typeface="游ゴシック" panose="020B0400000000000000" pitchFamily="50" charset="-128"/>
                  <a:cs typeface="Arial"/>
                  <a:sym typeface="Arial"/>
                </a:rPr>
                <a:t>↑</a:t>
              </a:r>
              <a:endParaRPr lang="en-US" altLang="ja-JP" sz="4400" dirty="0">
                <a:solidFill>
                  <a:srgbClr val="272777"/>
                </a:solidFill>
                <a:latin typeface="游ゴシック" panose="020B0400000000000000" pitchFamily="50" charset="-128"/>
                <a:ea typeface="游ゴシック" panose="020B0400000000000000" pitchFamily="50" charset="-128"/>
                <a:cs typeface="Arial"/>
                <a:sym typeface="Arial"/>
              </a:endParaRPr>
            </a:p>
            <a:p>
              <a:pPr marL="0" marR="0" lvl="0" indent="0" rtl="0">
                <a:spcBef>
                  <a:spcPts val="0"/>
                </a:spcBef>
                <a:buSzPct val="25000"/>
                <a:buNone/>
              </a:pP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Average order value</a:t>
              </a:r>
              <a:endParaRPr lang="ja-JP" sz="1800" dirty="0">
                <a:solidFill>
                  <a:srgbClr val="272777"/>
                </a:solidFill>
                <a:latin typeface="游ゴシック" panose="020B0400000000000000" pitchFamily="50" charset="-128"/>
                <a:ea typeface="游ゴシック" panose="020B0400000000000000" pitchFamily="50" charset="-128"/>
                <a:cs typeface="Arial"/>
                <a:sym typeface="Arial"/>
              </a:endParaRPr>
            </a:p>
          </p:txBody>
        </p:sp>
        <p:grpSp>
          <p:nvGrpSpPr>
            <p:cNvPr id="2" name="グループ化 1">
              <a:extLst>
                <a:ext uri="{FF2B5EF4-FFF2-40B4-BE49-F238E27FC236}">
                  <a16:creationId xmlns:a16="http://schemas.microsoft.com/office/drawing/2014/main" xmlns="" id="{00CD98E7-CDCE-42CC-8650-C4D65EE5D507}"/>
                </a:ext>
              </a:extLst>
            </p:cNvPr>
            <p:cNvGrpSpPr/>
            <p:nvPr/>
          </p:nvGrpSpPr>
          <p:grpSpPr>
            <a:xfrm>
              <a:off x="7093127" y="3043124"/>
              <a:ext cx="2357038" cy="3269992"/>
              <a:chOff x="7093127" y="2429350"/>
              <a:chExt cx="2357038" cy="3269992"/>
            </a:xfrm>
          </p:grpSpPr>
          <p:sp>
            <p:nvSpPr>
              <p:cNvPr id="37" name="正方形/長方形 36">
                <a:extLst>
                  <a:ext uri="{FF2B5EF4-FFF2-40B4-BE49-F238E27FC236}">
                    <a16:creationId xmlns:a16="http://schemas.microsoft.com/office/drawing/2014/main" xmlns="" id="{2F58E6FB-5128-4B16-A190-D3D93279A3D1}"/>
                  </a:ext>
                </a:extLst>
              </p:cNvPr>
              <p:cNvSpPr/>
              <p:nvPr/>
            </p:nvSpPr>
            <p:spPr>
              <a:xfrm>
                <a:off x="7093127" y="2429350"/>
                <a:ext cx="2357038" cy="3269992"/>
              </a:xfrm>
              <a:prstGeom prst="rect">
                <a:avLst/>
              </a:prstGeom>
              <a:noFill/>
              <a:ln w="38100">
                <a:solidFill>
                  <a:srgbClr val="1D2088"/>
                </a:solidFill>
              </a:ln>
              <a:effectLst/>
            </p:spPr>
            <p:txBody>
              <a:bodyPr wrap="square" rtlCol="0" anchor="ctr">
                <a:noAutofit/>
              </a:bodyPr>
              <a:lstStyle/>
              <a:p>
                <a:pPr algn="ctr"/>
                <a:endParaRPr lang="ja-JP" altLang="en-US" sz="1600"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0" name="Shape 257">
                <a:extLst>
                  <a:ext uri="{FF2B5EF4-FFF2-40B4-BE49-F238E27FC236}">
                    <a16:creationId xmlns:a16="http://schemas.microsoft.com/office/drawing/2014/main" xmlns="" id="{4396E3E3-6B5E-476D-B23A-5038FF5B2C17}"/>
                  </a:ext>
                </a:extLst>
              </p:cNvPr>
              <p:cNvSpPr/>
              <p:nvPr/>
            </p:nvSpPr>
            <p:spPr>
              <a:xfrm>
                <a:off x="7295856" y="4382458"/>
                <a:ext cx="2005699" cy="120332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ltLang="ja-JP" sz="4800" dirty="0">
                    <a:solidFill>
                      <a:srgbClr val="272777"/>
                    </a:solidFill>
                    <a:latin typeface="游ゴシック" panose="020B0400000000000000" pitchFamily="50" charset="-128"/>
                    <a:ea typeface="游ゴシック" panose="020B0400000000000000" pitchFamily="50" charset="-128"/>
                    <a:cs typeface="Arial"/>
                    <a:sym typeface="Arial"/>
                  </a:rPr>
                  <a:t>6%</a:t>
                </a:r>
                <a:r>
                  <a:rPr lang="ja-JP" altLang="en-US" sz="4800" dirty="0">
                    <a:solidFill>
                      <a:srgbClr val="272777"/>
                    </a:solidFill>
                    <a:latin typeface="游ゴシック" panose="020B0400000000000000" pitchFamily="50" charset="-128"/>
                    <a:ea typeface="游ゴシック" panose="020B0400000000000000" pitchFamily="50" charset="-128"/>
                    <a:cs typeface="Arial"/>
                    <a:sym typeface="Arial"/>
                  </a:rPr>
                  <a:t>↑</a:t>
                </a:r>
                <a:endParaRPr lang="en-US" altLang="ja-JP" sz="4400" dirty="0">
                  <a:solidFill>
                    <a:srgbClr val="272777"/>
                  </a:solidFill>
                  <a:latin typeface="游ゴシック" panose="020B0400000000000000" pitchFamily="50" charset="-128"/>
                  <a:ea typeface="游ゴシック" panose="020B0400000000000000" pitchFamily="50" charset="-128"/>
                  <a:cs typeface="Arial"/>
                  <a:sym typeface="Arial"/>
                </a:endParaRPr>
              </a:p>
              <a:p>
                <a:pPr marL="0" marR="0" lvl="0" indent="0" algn="l" rtl="0">
                  <a:spcBef>
                    <a:spcPts val="0"/>
                  </a:spcBef>
                  <a:buSzPct val="25000"/>
                  <a:buNone/>
                </a:pPr>
                <a:r>
                  <a:rPr lang="en-US" altLang="ja-JP" sz="1800" dirty="0">
                    <a:solidFill>
                      <a:srgbClr val="272777"/>
                    </a:solidFill>
                    <a:latin typeface="游ゴシック" panose="020B0400000000000000" pitchFamily="50" charset="-128"/>
                    <a:ea typeface="游ゴシック" panose="020B0400000000000000" pitchFamily="50" charset="-128"/>
                    <a:cs typeface="Arial"/>
                    <a:sym typeface="Arial"/>
                  </a:rPr>
                  <a:t>NPS®/</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1 </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year</a:t>
                </a:r>
                <a:endParaRPr lang="ja-JP" sz="1800" dirty="0">
                  <a:solidFill>
                    <a:srgbClr val="272777"/>
                  </a:solidFill>
                  <a:latin typeface="游ゴシック" panose="020B0400000000000000" pitchFamily="50" charset="-128"/>
                  <a:ea typeface="游ゴシック" panose="020B0400000000000000" pitchFamily="50" charset="-128"/>
                  <a:cs typeface="Arial"/>
                  <a:sym typeface="Arial"/>
                </a:endParaRPr>
              </a:p>
            </p:txBody>
          </p:sp>
        </p:grpSp>
      </p:grpSp>
      <p:sp>
        <p:nvSpPr>
          <p:cNvPr id="17" name="Shape 257">
            <a:extLst>
              <a:ext uri="{FF2B5EF4-FFF2-40B4-BE49-F238E27FC236}">
                <a16:creationId xmlns:a16="http://schemas.microsoft.com/office/drawing/2014/main" xmlns="" id="{3D8B0F30-0927-43CE-862D-B0B7741F6645}"/>
              </a:ext>
            </a:extLst>
          </p:cNvPr>
          <p:cNvSpPr/>
          <p:nvPr/>
        </p:nvSpPr>
        <p:spPr>
          <a:xfrm>
            <a:off x="1421574" y="2455631"/>
            <a:ext cx="7062852" cy="655598"/>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ja-JP" altLang="en-US" sz="4000" b="1" dirty="0">
                <a:solidFill>
                  <a:srgbClr val="272777"/>
                </a:solidFill>
                <a:latin typeface="游ゴシック" panose="020B0400000000000000" pitchFamily="50" charset="-128"/>
                <a:ea typeface="游ゴシック" panose="020B0400000000000000" pitchFamily="50" charset="-128"/>
                <a:cs typeface="Arial"/>
                <a:sym typeface="Arial"/>
              </a:rPr>
              <a:t>１年間で顧客単価を</a:t>
            </a:r>
            <a:r>
              <a:rPr lang="en-US" altLang="ja-JP" sz="5400" b="1" dirty="0">
                <a:solidFill>
                  <a:srgbClr val="FF0000"/>
                </a:solidFill>
                <a:latin typeface="游ゴシック" panose="020B0400000000000000" pitchFamily="50" charset="-128"/>
                <a:ea typeface="游ゴシック" panose="020B0400000000000000" pitchFamily="50" charset="-128"/>
                <a:cs typeface="Arial"/>
                <a:sym typeface="Arial"/>
              </a:rPr>
              <a:t>32%</a:t>
            </a:r>
            <a:r>
              <a:rPr lang="en-US" altLang="ja-JP" sz="4000" b="1" dirty="0">
                <a:solidFill>
                  <a:srgbClr val="272777"/>
                </a:solidFill>
                <a:latin typeface="游ゴシック" panose="020B0400000000000000" pitchFamily="50" charset="-128"/>
                <a:ea typeface="游ゴシック" panose="020B0400000000000000" pitchFamily="50" charset="-128"/>
                <a:cs typeface="Arial"/>
                <a:sym typeface="Arial"/>
              </a:rPr>
              <a:t>UP</a:t>
            </a:r>
            <a:endParaRPr lang="ja-JP" sz="4000" b="1" dirty="0">
              <a:solidFill>
                <a:srgbClr val="272777"/>
              </a:solidFill>
              <a:latin typeface="游ゴシック" panose="020B0400000000000000" pitchFamily="50" charset="-128"/>
              <a:ea typeface="游ゴシック" panose="020B0400000000000000" pitchFamily="50" charset="-128"/>
              <a:cs typeface="Arial"/>
              <a:sym typeface="Arial"/>
            </a:endParaRPr>
          </a:p>
        </p:txBody>
      </p:sp>
      <p:pic>
        <p:nvPicPr>
          <p:cNvPr id="14" name="図 13">
            <a:extLst>
              <a:ext uri="{FF2B5EF4-FFF2-40B4-BE49-F238E27FC236}">
                <a16:creationId xmlns:a16="http://schemas.microsoft.com/office/drawing/2014/main" xmlns="" id="{EB5813BC-19E7-49CE-9502-CA71066E6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22" y="1031487"/>
            <a:ext cx="1978332" cy="1116347"/>
          </a:xfrm>
          <a:prstGeom prst="rect">
            <a:avLst/>
          </a:prstGeom>
        </p:spPr>
      </p:pic>
      <p:grpSp>
        <p:nvGrpSpPr>
          <p:cNvPr id="4" name="グループ化 3">
            <a:extLst>
              <a:ext uri="{FF2B5EF4-FFF2-40B4-BE49-F238E27FC236}">
                <a16:creationId xmlns:a16="http://schemas.microsoft.com/office/drawing/2014/main" xmlns="" id="{8CE17542-F7C1-491C-AF77-92694D144A93}"/>
              </a:ext>
            </a:extLst>
          </p:cNvPr>
          <p:cNvGrpSpPr/>
          <p:nvPr/>
        </p:nvGrpSpPr>
        <p:grpSpPr>
          <a:xfrm>
            <a:off x="3352800" y="3314179"/>
            <a:ext cx="2972392" cy="3226321"/>
            <a:chOff x="3709012" y="3099321"/>
            <a:chExt cx="2362180" cy="3226321"/>
          </a:xfrm>
        </p:grpSpPr>
        <p:sp>
          <p:nvSpPr>
            <p:cNvPr id="27" name="正方形/長方形 26">
              <a:extLst>
                <a:ext uri="{FF2B5EF4-FFF2-40B4-BE49-F238E27FC236}">
                  <a16:creationId xmlns:a16="http://schemas.microsoft.com/office/drawing/2014/main" xmlns="" id="{6C7C9381-6DCC-461E-9B60-3425C312C312}"/>
                </a:ext>
              </a:extLst>
            </p:cNvPr>
            <p:cNvSpPr/>
            <p:nvPr/>
          </p:nvSpPr>
          <p:spPr>
            <a:xfrm>
              <a:off x="3714154" y="3687503"/>
              <a:ext cx="2357038" cy="838821"/>
            </a:xfrm>
            <a:prstGeom prst="rect">
              <a:avLst/>
            </a:prstGeom>
            <a:solidFill>
              <a:schemeClr val="accent5">
                <a:lumMod val="20000"/>
                <a:lumOff val="80000"/>
              </a:schemeClr>
            </a:solidFill>
            <a:effectLst/>
          </p:spPr>
          <p:txBody>
            <a:bodyPr wrap="square" rtlCol="0" anchor="ctr">
              <a:noAutofit/>
            </a:bodyPr>
            <a:lstStyle/>
            <a:p>
              <a:pPr algn="ctr"/>
              <a:r>
                <a:rPr lang="en-US" altLang="ja-JP" sz="1600" dirty="0" smtClean="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rPr>
                <a:t>Identify key </a:t>
              </a:r>
              <a:r>
                <a:rPr lang="en-US" altLang="ja-JP" sz="1600" dirty="0" smtClean="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rPr>
                <a:t>touch point affecting </a:t>
              </a:r>
              <a:r>
                <a:rPr lang="en-US" altLang="ja-JP" sz="1600" dirty="0" smtClean="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rPr>
                <a:t>NPS®</a:t>
              </a:r>
              <a:endParaRPr lang="ja-JP" altLang="en-US" sz="1600" dirty="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a:extLst>
                <a:ext uri="{FF2B5EF4-FFF2-40B4-BE49-F238E27FC236}">
                  <a16:creationId xmlns:a16="http://schemas.microsoft.com/office/drawing/2014/main" xmlns="" id="{AD753F1F-32E9-4C34-A653-0DAD6B2A0112}"/>
                </a:ext>
              </a:extLst>
            </p:cNvPr>
            <p:cNvSpPr/>
            <p:nvPr/>
          </p:nvSpPr>
          <p:spPr>
            <a:xfrm>
              <a:off x="3714154" y="4581747"/>
              <a:ext cx="2357038" cy="838821"/>
            </a:xfrm>
            <a:prstGeom prst="rect">
              <a:avLst/>
            </a:prstGeom>
            <a:solidFill>
              <a:schemeClr val="accent5">
                <a:lumMod val="20000"/>
                <a:lumOff val="80000"/>
              </a:schemeClr>
            </a:solidFill>
            <a:effectLst/>
          </p:spPr>
          <p:txBody>
            <a:bodyPr wrap="square" rtlCol="0" anchor="ctr">
              <a:noAutofit/>
            </a:bodyPr>
            <a:lstStyle/>
            <a:p>
              <a:pPr algn="ctr"/>
              <a:r>
                <a:rPr lang="en-US" altLang="ja-JP" sz="1600" dirty="0" smtClean="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rPr>
                <a:t>Apply</a:t>
              </a:r>
              <a:r>
                <a:rPr lang="en-US" altLang="ja-JP" sz="1600" dirty="0" smtClean="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rPr>
                <a:t> specific guideline for taking actions in each department </a:t>
              </a:r>
              <a:endParaRPr lang="ja-JP" altLang="en-US" sz="1600" dirty="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正方形/長方形 28">
              <a:extLst>
                <a:ext uri="{FF2B5EF4-FFF2-40B4-BE49-F238E27FC236}">
                  <a16:creationId xmlns:a16="http://schemas.microsoft.com/office/drawing/2014/main" xmlns="" id="{6B82986E-E206-4503-A82F-FAB4484AF5A0}"/>
                </a:ext>
              </a:extLst>
            </p:cNvPr>
            <p:cNvSpPr/>
            <p:nvPr/>
          </p:nvSpPr>
          <p:spPr>
            <a:xfrm>
              <a:off x="3714154" y="5486821"/>
              <a:ext cx="2357038" cy="838821"/>
            </a:xfrm>
            <a:prstGeom prst="rect">
              <a:avLst/>
            </a:prstGeom>
            <a:solidFill>
              <a:schemeClr val="accent5">
                <a:lumMod val="20000"/>
                <a:lumOff val="80000"/>
              </a:schemeClr>
            </a:solidFill>
            <a:effectLst/>
          </p:spPr>
          <p:txBody>
            <a:bodyPr wrap="square" rtlCol="0" anchor="ctr">
              <a:noAutofit/>
            </a:bodyPr>
            <a:lstStyle/>
            <a:p>
              <a:pPr algn="ctr"/>
              <a:r>
                <a:rPr lang="en-US" altLang="ja-JP" sz="1600" dirty="0" smtClean="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rPr>
                <a:t>Monitor the effectiveness of actions periodically</a:t>
              </a:r>
              <a:endParaRPr lang="ja-JP" altLang="en-US" sz="1600" dirty="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3" name="正方形/長方形 32">
              <a:extLst>
                <a:ext uri="{FF2B5EF4-FFF2-40B4-BE49-F238E27FC236}">
                  <a16:creationId xmlns:a16="http://schemas.microsoft.com/office/drawing/2014/main" xmlns="" id="{1DF0FCE3-881B-4A02-A13A-2710EF63F3A8}"/>
                </a:ext>
              </a:extLst>
            </p:cNvPr>
            <p:cNvSpPr/>
            <p:nvPr/>
          </p:nvSpPr>
          <p:spPr>
            <a:xfrm>
              <a:off x="3709012" y="3099321"/>
              <a:ext cx="2357038" cy="450436"/>
            </a:xfrm>
            <a:prstGeom prst="rect">
              <a:avLst/>
            </a:prstGeom>
            <a:solidFill>
              <a:srgbClr val="1D2088"/>
            </a:solidFill>
            <a:effectLst/>
          </p:spPr>
          <p:txBody>
            <a:bodyPr wrap="square" rtlCol="0" anchor="ctr">
              <a:noAutofit/>
            </a:bodyPr>
            <a:lstStyle/>
            <a:p>
              <a:pPr algn="ctr"/>
              <a:r>
                <a:rPr lang="en-US" altLang="ja-JP" sz="1400" dirty="0" smtClean="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After implementing Emotion Tech</a:t>
              </a:r>
              <a:endParaRPr lang="ja-JP" altLang="en-US" sz="1400"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 name="グループ化 4">
            <a:extLst>
              <a:ext uri="{FF2B5EF4-FFF2-40B4-BE49-F238E27FC236}">
                <a16:creationId xmlns:a16="http://schemas.microsoft.com/office/drawing/2014/main" xmlns="" id="{50A775C8-687F-4DBD-A0C3-F8F29B791A92}"/>
              </a:ext>
            </a:extLst>
          </p:cNvPr>
          <p:cNvGrpSpPr/>
          <p:nvPr/>
        </p:nvGrpSpPr>
        <p:grpSpPr>
          <a:xfrm>
            <a:off x="265325" y="3326705"/>
            <a:ext cx="2359248" cy="3213795"/>
            <a:chOff x="312698" y="3099321"/>
            <a:chExt cx="2359248" cy="3213795"/>
          </a:xfrm>
        </p:grpSpPr>
        <p:sp>
          <p:nvSpPr>
            <p:cNvPr id="30" name="正方形/長方形 29">
              <a:extLst>
                <a:ext uri="{FF2B5EF4-FFF2-40B4-BE49-F238E27FC236}">
                  <a16:creationId xmlns:a16="http://schemas.microsoft.com/office/drawing/2014/main" xmlns="" id="{346DA8A0-23DA-4BFA-8C71-F341C00A752A}"/>
                </a:ext>
              </a:extLst>
            </p:cNvPr>
            <p:cNvSpPr/>
            <p:nvPr/>
          </p:nvSpPr>
          <p:spPr>
            <a:xfrm>
              <a:off x="312698" y="3687503"/>
              <a:ext cx="2339338" cy="838821"/>
            </a:xfrm>
            <a:prstGeom prst="rect">
              <a:avLst/>
            </a:prstGeom>
            <a:solidFill>
              <a:schemeClr val="bg1">
                <a:lumMod val="95000"/>
              </a:schemeClr>
            </a:solidFill>
            <a:effectLst/>
          </p:spPr>
          <p:txBody>
            <a:bodyPr wrap="square" rtlCol="0" anchor="ctr">
              <a:noAutofit/>
            </a:bodyPr>
            <a:lstStyle/>
            <a:p>
              <a:pPr algn="ctr"/>
              <a:r>
                <a:rPr lang="en-US" altLang="ja-JP" sz="1600" dirty="0" smtClean="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rPr>
                <a:t>Unable to change sales behavior</a:t>
              </a:r>
              <a:endParaRPr lang="ja-JP" altLang="en-US" sz="1600" dirty="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1" name="正方形/長方形 30">
              <a:extLst>
                <a:ext uri="{FF2B5EF4-FFF2-40B4-BE49-F238E27FC236}">
                  <a16:creationId xmlns:a16="http://schemas.microsoft.com/office/drawing/2014/main" xmlns="" id="{6DDE6EA6-FB79-40EC-A485-1DEBC17ACF13}"/>
                </a:ext>
              </a:extLst>
            </p:cNvPr>
            <p:cNvSpPr/>
            <p:nvPr/>
          </p:nvSpPr>
          <p:spPr>
            <a:xfrm>
              <a:off x="312698" y="4573232"/>
              <a:ext cx="2339338" cy="838821"/>
            </a:xfrm>
            <a:prstGeom prst="rect">
              <a:avLst/>
            </a:prstGeom>
            <a:solidFill>
              <a:schemeClr val="bg1">
                <a:lumMod val="95000"/>
              </a:schemeClr>
            </a:solidFill>
            <a:effectLst/>
          </p:spPr>
          <p:txBody>
            <a:bodyPr wrap="square" rtlCol="0" anchor="ctr">
              <a:noAutofit/>
            </a:bodyPr>
            <a:lstStyle/>
            <a:p>
              <a:pPr algn="ctr"/>
              <a:r>
                <a:rPr lang="en-US" altLang="ja-JP" sz="1600" dirty="0" smtClean="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rPr>
                <a:t>Do not have specific guideline for taking actions</a:t>
              </a:r>
              <a:endParaRPr lang="ja-JP" altLang="en-US" sz="1600" dirty="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2" name="正方形/長方形 31">
              <a:extLst>
                <a:ext uri="{FF2B5EF4-FFF2-40B4-BE49-F238E27FC236}">
                  <a16:creationId xmlns:a16="http://schemas.microsoft.com/office/drawing/2014/main" xmlns="" id="{07CA11D3-5F29-4F39-AABB-4F8C771D33A4}"/>
                </a:ext>
              </a:extLst>
            </p:cNvPr>
            <p:cNvSpPr/>
            <p:nvPr/>
          </p:nvSpPr>
          <p:spPr>
            <a:xfrm>
              <a:off x="312698" y="5474295"/>
              <a:ext cx="2339338" cy="838821"/>
            </a:xfrm>
            <a:prstGeom prst="rect">
              <a:avLst/>
            </a:prstGeom>
            <a:solidFill>
              <a:schemeClr val="bg1">
                <a:lumMod val="95000"/>
              </a:schemeClr>
            </a:solidFill>
            <a:effectLst/>
          </p:spPr>
          <p:txBody>
            <a:bodyPr wrap="square" rtlCol="0" anchor="ctr">
              <a:noAutofit/>
            </a:bodyPr>
            <a:lstStyle/>
            <a:p>
              <a:pPr algn="ctr"/>
              <a:r>
                <a:rPr lang="en-US" altLang="ja-JP" sz="1600" dirty="0" smtClean="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rPr>
                <a:t>Failed to run the PDCA in a short period of time</a:t>
              </a:r>
              <a:endParaRPr lang="ja-JP" altLang="en-US" sz="1600" dirty="0">
                <a:solidFill>
                  <a:schemeClr val="tx2"/>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4" name="正方形/長方形 33">
              <a:extLst>
                <a:ext uri="{FF2B5EF4-FFF2-40B4-BE49-F238E27FC236}">
                  <a16:creationId xmlns:a16="http://schemas.microsoft.com/office/drawing/2014/main" xmlns="" id="{417AD66C-F0C7-43A4-8DA2-7A9F87FDF795}"/>
                </a:ext>
              </a:extLst>
            </p:cNvPr>
            <p:cNvSpPr/>
            <p:nvPr/>
          </p:nvSpPr>
          <p:spPr>
            <a:xfrm>
              <a:off x="332608" y="3099321"/>
              <a:ext cx="2339338" cy="450436"/>
            </a:xfrm>
            <a:prstGeom prst="rect">
              <a:avLst/>
            </a:prstGeom>
            <a:solidFill>
              <a:schemeClr val="bg1">
                <a:lumMod val="50000"/>
              </a:schemeClr>
            </a:solidFill>
            <a:effectLst/>
          </p:spPr>
          <p:txBody>
            <a:bodyPr wrap="square" rtlCol="0" anchor="ctr">
              <a:noAutofit/>
            </a:bodyPr>
            <a:lstStyle/>
            <a:p>
              <a:pPr algn="ctr"/>
              <a:r>
                <a:rPr lang="en-US" altLang="ja-JP" sz="1400" dirty="0" smtClean="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Issues</a:t>
              </a:r>
              <a:endParaRPr lang="ja-JP" altLang="en-US" sz="1400"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35" name="二等辺三角形 34">
            <a:extLst>
              <a:ext uri="{FF2B5EF4-FFF2-40B4-BE49-F238E27FC236}">
                <a16:creationId xmlns:a16="http://schemas.microsoft.com/office/drawing/2014/main" xmlns="" id="{428C7747-493C-4856-B723-E8D215ACA57E}"/>
              </a:ext>
            </a:extLst>
          </p:cNvPr>
          <p:cNvSpPr/>
          <p:nvPr/>
        </p:nvSpPr>
        <p:spPr>
          <a:xfrm rot="5400000">
            <a:off x="2515298" y="4701913"/>
            <a:ext cx="946776" cy="463378"/>
          </a:xfrm>
          <a:prstGeom prst="triangle">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panose="020B0400000000000000" pitchFamily="50" charset="-128"/>
              <a:ea typeface="游ゴシック" panose="020B0400000000000000" pitchFamily="50" charset="-128"/>
            </a:endParaRPr>
          </a:p>
        </p:txBody>
      </p:sp>
      <p:sp>
        <p:nvSpPr>
          <p:cNvPr id="36" name="二等辺三角形 35">
            <a:extLst>
              <a:ext uri="{FF2B5EF4-FFF2-40B4-BE49-F238E27FC236}">
                <a16:creationId xmlns:a16="http://schemas.microsoft.com/office/drawing/2014/main" xmlns="" id="{121628B8-1D27-42E0-918E-A3B72BC8FA1F}"/>
              </a:ext>
            </a:extLst>
          </p:cNvPr>
          <p:cNvSpPr/>
          <p:nvPr/>
        </p:nvSpPr>
        <p:spPr>
          <a:xfrm rot="5400000">
            <a:off x="6235772" y="4701913"/>
            <a:ext cx="946776" cy="463378"/>
          </a:xfrm>
          <a:prstGeom prst="triangle">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2" name="正方形/長方形 21"/>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3" name="正方形/長方形 22"/>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4" name="正方形/長方形 23"/>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5" name="正方形/長方形 24"/>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6" name="正方形/長方形 25"/>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正方形/長方形 37"/>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正方形/長方形 38"/>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2" name="Shape 262">
            <a:extLst>
              <a:ext uri="{FF2B5EF4-FFF2-40B4-BE49-F238E27FC236}">
                <a16:creationId xmlns:a16="http://schemas.microsoft.com/office/drawing/2014/main" xmlns="" id="{E4B7D8DF-75C4-412B-8497-37C3EFA5AA65}"/>
              </a:ext>
            </a:extLst>
          </p:cNvPr>
          <p:cNvSpPr/>
          <p:nvPr/>
        </p:nvSpPr>
        <p:spPr>
          <a:xfrm>
            <a:off x="2530916" y="1086995"/>
            <a:ext cx="7109284" cy="971257"/>
          </a:xfrm>
          <a:prstGeom prst="roundRect">
            <a:avLst>
              <a:gd name="adj" fmla="val 7171"/>
            </a:avLst>
          </a:prstGeom>
          <a:solidFill>
            <a:schemeClr val="lt1"/>
          </a:solidFill>
          <a:ln>
            <a:noFill/>
          </a:ln>
        </p:spPr>
        <p:txBody>
          <a:bodyPr wrap="square" lIns="90000" tIns="46800" rIns="90000" bIns="46800" anchor="ctr" anchorCtr="0">
            <a:noAutofit/>
          </a:bodyPr>
          <a:lstStyle/>
          <a:p>
            <a:pPr lvl="0">
              <a:buSzPct val="25000"/>
            </a:pP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We have no ideas how to improve the </a:t>
            </a:r>
            <a:r>
              <a:rPr lang="en-US" altLang="ja-JP" sz="1800" b="1" dirty="0" smtClean="0">
                <a:solidFill>
                  <a:srgbClr val="272777"/>
                </a:solidFill>
                <a:latin typeface="游ゴシック" panose="020B0400000000000000" pitchFamily="50" charset="-128"/>
                <a:ea typeface="游ゴシック" panose="020B0400000000000000" pitchFamily="50" charset="-128"/>
                <a:cs typeface="Arial"/>
                <a:sym typeface="Arial"/>
              </a:rPr>
              <a:t>sales skills of sales representatives</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 so that the revenue increases.</a:t>
            </a:r>
            <a:endParaRPr lang="en-US" altLang="ja-JP" sz="1800" dirty="0">
              <a:solidFill>
                <a:srgbClr val="272777"/>
              </a:solidFill>
              <a:latin typeface="游ゴシック" panose="020B0400000000000000" pitchFamily="50" charset="-128"/>
              <a:ea typeface="游ゴシック" panose="020B0400000000000000" pitchFamily="50" charset="-128"/>
              <a:cs typeface="Arial"/>
              <a:sym typeface="Arial"/>
            </a:endParaRPr>
          </a:p>
          <a:p>
            <a:pPr lvl="0">
              <a:buSzPct val="25000"/>
            </a:pP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We do not know the </a:t>
            </a:r>
            <a:r>
              <a:rPr lang="en-US" altLang="ja-JP" sz="1800" b="1" dirty="0" smtClean="0">
                <a:solidFill>
                  <a:srgbClr val="272777"/>
                </a:solidFill>
                <a:latin typeface="游ゴシック" panose="020B0400000000000000" pitchFamily="50" charset="-128"/>
                <a:ea typeface="游ゴシック" panose="020B0400000000000000" pitchFamily="50" charset="-128"/>
                <a:cs typeface="Arial"/>
                <a:sym typeface="Arial"/>
              </a:rPr>
              <a:t>strengths or weakness </a:t>
            </a:r>
            <a:r>
              <a:rPr lang="en-US" altLang="ja-JP" sz="1800" dirty="0" smtClean="0">
                <a:solidFill>
                  <a:srgbClr val="272777"/>
                </a:solidFill>
                <a:latin typeface="游ゴシック" panose="020B0400000000000000" pitchFamily="50" charset="-128"/>
                <a:ea typeface="游ゴシック" panose="020B0400000000000000" pitchFamily="50" charset="-128"/>
                <a:cs typeface="Arial"/>
                <a:sym typeface="Arial"/>
              </a:rPr>
              <a:t>of each department.</a:t>
            </a:r>
            <a:endParaRPr lang="ja-JP" altLang="en-US" sz="1800" dirty="0">
              <a:solidFill>
                <a:srgbClr val="272777"/>
              </a:solidFill>
              <a:latin typeface="游ゴシック" panose="020B0400000000000000" pitchFamily="50" charset="-128"/>
              <a:ea typeface="游ゴシック" panose="020B0400000000000000" pitchFamily="50" charset="-128"/>
              <a:cs typeface="Arial"/>
              <a:sym typeface="Arial"/>
            </a:endParaRPr>
          </a:p>
        </p:txBody>
      </p:sp>
    </p:spTree>
    <p:extLst>
      <p:ext uri="{BB962C8B-B14F-4D97-AF65-F5344CB8AC3E}">
        <p14:creationId xmlns:p14="http://schemas.microsoft.com/office/powerpoint/2010/main" val="38675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直線矢印コネクタ 110"/>
          <p:cNvCxnSpPr/>
          <p:nvPr/>
        </p:nvCxnSpPr>
        <p:spPr>
          <a:xfrm flipH="1">
            <a:off x="2499962" y="5517780"/>
            <a:ext cx="582108" cy="0"/>
          </a:xfrm>
          <a:prstGeom prst="straightConnector1">
            <a:avLst/>
          </a:prstGeom>
          <a:ln w="50800">
            <a:solidFill>
              <a:srgbClr val="E4007F"/>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a:off x="2499962" y="4244604"/>
            <a:ext cx="582108" cy="0"/>
          </a:xfrm>
          <a:prstGeom prst="straightConnector1">
            <a:avLst/>
          </a:prstGeom>
          <a:ln w="50800">
            <a:solidFill>
              <a:srgbClr val="E4007F"/>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2499962" y="3646697"/>
            <a:ext cx="582108" cy="0"/>
          </a:xfrm>
          <a:prstGeom prst="straightConnector1">
            <a:avLst/>
          </a:prstGeom>
          <a:ln w="50800">
            <a:solidFill>
              <a:srgbClr val="E4007F"/>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499962" y="6121187"/>
            <a:ext cx="582108" cy="0"/>
          </a:xfrm>
          <a:prstGeom prst="straightConnector1">
            <a:avLst/>
          </a:prstGeom>
          <a:ln w="50800">
            <a:solidFill>
              <a:srgbClr val="E4007F"/>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53" idx="1"/>
          </p:cNvCxnSpPr>
          <p:nvPr/>
        </p:nvCxnSpPr>
        <p:spPr>
          <a:xfrm flipH="1">
            <a:off x="2499962" y="4861695"/>
            <a:ext cx="582108" cy="0"/>
          </a:xfrm>
          <a:prstGeom prst="straightConnector1">
            <a:avLst/>
          </a:prstGeom>
          <a:ln w="50800">
            <a:solidFill>
              <a:srgbClr val="E4007F"/>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正方形/長方形 52"/>
          <p:cNvSpPr>
            <a:spLocks noChangeAspect="1"/>
          </p:cNvSpPr>
          <p:nvPr/>
        </p:nvSpPr>
        <p:spPr>
          <a:xfrm>
            <a:off x="3082069" y="3327270"/>
            <a:ext cx="1508213" cy="3068851"/>
          </a:xfrm>
          <a:prstGeom prst="rect">
            <a:avLst/>
          </a:prstGeom>
          <a:solidFill>
            <a:srgbClr val="E4007F"/>
          </a:solidFill>
          <a:ln>
            <a:solidFill>
              <a:srgbClr val="E4007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429" dirty="0" smtClean="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Loyalty</a:t>
            </a:r>
            <a:endParaRPr lang="en-US" altLang="ja-JP" sz="1429"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429"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1429" smtClean="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NPS</a:t>
            </a:r>
            <a:r>
              <a:rPr lang="en-US" altLang="ja-JP" sz="1429">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1429" smtClean="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level</a:t>
            </a:r>
            <a:r>
              <a:rPr lang="ja-JP" altLang="en-US" sz="1429" smtClean="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1429"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54" name="曲線コネクタ 53"/>
          <p:cNvCxnSpPr>
            <a:stCxn id="60" idx="1"/>
            <a:endCxn id="53" idx="3"/>
          </p:cNvCxnSpPr>
          <p:nvPr/>
        </p:nvCxnSpPr>
        <p:spPr>
          <a:xfrm rot="10800000" flipV="1">
            <a:off x="4590283" y="3682186"/>
            <a:ext cx="573562" cy="1179509"/>
          </a:xfrm>
          <a:prstGeom prst="curvedConnector3">
            <a:avLst>
              <a:gd name="adj1" fmla="val 50000"/>
            </a:avLst>
          </a:prstGeom>
          <a:ln w="76200">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曲線コネクタ 54"/>
          <p:cNvCxnSpPr>
            <a:stCxn id="60" idx="3"/>
            <a:endCxn id="53" idx="3"/>
          </p:cNvCxnSpPr>
          <p:nvPr/>
        </p:nvCxnSpPr>
        <p:spPr>
          <a:xfrm flipH="1">
            <a:off x="4590283" y="3682186"/>
            <a:ext cx="2081775" cy="1179509"/>
          </a:xfrm>
          <a:prstGeom prst="curvedConnector3">
            <a:avLst>
              <a:gd name="adj1" fmla="val 88516"/>
            </a:avLst>
          </a:prstGeom>
          <a:ln w="25400">
            <a:solidFill>
              <a:srgbClr val="0070C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曲線コネクタ 55"/>
          <p:cNvCxnSpPr>
            <a:endCxn id="53" idx="3"/>
          </p:cNvCxnSpPr>
          <p:nvPr/>
        </p:nvCxnSpPr>
        <p:spPr>
          <a:xfrm rot="10800000" flipV="1">
            <a:off x="4590283" y="4355031"/>
            <a:ext cx="604286" cy="506664"/>
          </a:xfrm>
          <a:prstGeom prst="curvedConnector3">
            <a:avLst>
              <a:gd name="adj1" fmla="val 50000"/>
            </a:avLst>
          </a:prstGeom>
          <a:ln w="60325">
            <a:solidFill>
              <a:srgbClr val="0070C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曲線コネクタ 56"/>
          <p:cNvCxnSpPr>
            <a:endCxn id="53" idx="3"/>
          </p:cNvCxnSpPr>
          <p:nvPr/>
        </p:nvCxnSpPr>
        <p:spPr>
          <a:xfrm rot="10800000" flipV="1">
            <a:off x="4590283" y="4601346"/>
            <a:ext cx="573562" cy="260349"/>
          </a:xfrm>
          <a:prstGeom prst="curvedConnector3">
            <a:avLst>
              <a:gd name="adj1" fmla="val 50000"/>
            </a:avLst>
          </a:prstGeom>
          <a:ln w="6350">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曲線コネクタ 57"/>
          <p:cNvCxnSpPr>
            <a:endCxn id="53" idx="3"/>
          </p:cNvCxnSpPr>
          <p:nvPr/>
        </p:nvCxnSpPr>
        <p:spPr>
          <a:xfrm rot="10800000">
            <a:off x="4590283" y="4861695"/>
            <a:ext cx="573562" cy="486068"/>
          </a:xfrm>
          <a:prstGeom prst="curvedConnector3">
            <a:avLst>
              <a:gd name="adj1" fmla="val 50000"/>
            </a:avLst>
          </a:prstGeom>
          <a:ln w="6350">
            <a:solidFill>
              <a:srgbClr val="008AF2"/>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曲線コネクタ 58"/>
          <p:cNvCxnSpPr>
            <a:endCxn id="53" idx="3"/>
          </p:cNvCxnSpPr>
          <p:nvPr/>
        </p:nvCxnSpPr>
        <p:spPr>
          <a:xfrm rot="10800000">
            <a:off x="4590283" y="4861696"/>
            <a:ext cx="573564" cy="282687"/>
          </a:xfrm>
          <a:prstGeom prst="curvedConnector3">
            <a:avLst>
              <a:gd name="adj1" fmla="val 50000"/>
            </a:avLst>
          </a:prstGeom>
          <a:ln w="38100">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正方形/長方形 59"/>
          <p:cNvSpPr>
            <a:spLocks noChangeAspect="1"/>
          </p:cNvSpPr>
          <p:nvPr/>
        </p:nvSpPr>
        <p:spPr>
          <a:xfrm>
            <a:off x="5163845" y="3325090"/>
            <a:ext cx="1508213" cy="714191"/>
          </a:xfrm>
          <a:prstGeom prst="rect">
            <a:avLst/>
          </a:prstGeom>
          <a:solidFill>
            <a:srgbClr val="F39800"/>
          </a:solidFill>
          <a:ln>
            <a:solidFill>
              <a:srgbClr val="F398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714" dirty="0" smtClean="0">
                <a:solidFill>
                  <a:schemeClr val="bg1"/>
                </a:solidFill>
                <a:latin typeface="游ゴシック" panose="020B0400000000000000" pitchFamily="50" charset="-128"/>
                <a:ea typeface="游ゴシック" panose="020B0400000000000000" pitchFamily="50" charset="-128"/>
              </a:rPr>
              <a:t>CX</a:t>
            </a:r>
            <a:r>
              <a:rPr lang="ja-JP" altLang="en-US" sz="1714" dirty="0" smtClean="0">
                <a:solidFill>
                  <a:schemeClr val="bg1"/>
                </a:solidFill>
                <a:latin typeface="游ゴシック" panose="020B0400000000000000" pitchFamily="50" charset="-128"/>
                <a:ea typeface="游ゴシック" panose="020B0400000000000000" pitchFamily="50" charset="-128"/>
              </a:rPr>
              <a:t>①</a:t>
            </a:r>
            <a:endParaRPr lang="en-US" altLang="ja-JP" sz="1714" dirty="0">
              <a:solidFill>
                <a:schemeClr val="bg1"/>
              </a:solidFill>
              <a:latin typeface="游ゴシック" panose="020B0400000000000000" pitchFamily="50" charset="-128"/>
              <a:ea typeface="游ゴシック" panose="020B0400000000000000" pitchFamily="50" charset="-128"/>
            </a:endParaRPr>
          </a:p>
        </p:txBody>
      </p:sp>
      <p:sp>
        <p:nvSpPr>
          <p:cNvPr id="61" name="正方形/長方形 60"/>
          <p:cNvSpPr>
            <a:spLocks noChangeAspect="1"/>
          </p:cNvSpPr>
          <p:nvPr/>
        </p:nvSpPr>
        <p:spPr>
          <a:xfrm>
            <a:off x="5163845" y="4109977"/>
            <a:ext cx="1508213" cy="714191"/>
          </a:xfrm>
          <a:prstGeom prst="rect">
            <a:avLst/>
          </a:prstGeom>
          <a:solidFill>
            <a:srgbClr val="F39800"/>
          </a:solidFill>
          <a:ln>
            <a:solidFill>
              <a:srgbClr val="F398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714" dirty="0" smtClean="0">
                <a:solidFill>
                  <a:schemeClr val="bg1"/>
                </a:solidFill>
                <a:latin typeface="游ゴシック" panose="020B0400000000000000" pitchFamily="50" charset="-128"/>
                <a:ea typeface="游ゴシック" panose="020B0400000000000000" pitchFamily="50" charset="-128"/>
              </a:rPr>
              <a:t>CX</a:t>
            </a:r>
            <a:r>
              <a:rPr lang="ja-JP" altLang="en-US" sz="1714" dirty="0" smtClean="0">
                <a:solidFill>
                  <a:schemeClr val="bg1"/>
                </a:solidFill>
                <a:latin typeface="游ゴシック" panose="020B0400000000000000" pitchFamily="50" charset="-128"/>
                <a:ea typeface="游ゴシック" panose="020B0400000000000000" pitchFamily="50" charset="-128"/>
              </a:rPr>
              <a:t>②</a:t>
            </a:r>
            <a:endParaRPr lang="en-US" altLang="ja-JP" sz="1714" dirty="0">
              <a:solidFill>
                <a:schemeClr val="bg1"/>
              </a:solidFill>
              <a:latin typeface="游ゴシック" panose="020B0400000000000000" pitchFamily="50" charset="-128"/>
              <a:ea typeface="游ゴシック" panose="020B0400000000000000" pitchFamily="50" charset="-128"/>
            </a:endParaRPr>
          </a:p>
        </p:txBody>
      </p:sp>
      <p:sp>
        <p:nvSpPr>
          <p:cNvPr id="62" name="正方形/長方形 61"/>
          <p:cNvSpPr>
            <a:spLocks noChangeAspect="1"/>
          </p:cNvSpPr>
          <p:nvPr/>
        </p:nvSpPr>
        <p:spPr>
          <a:xfrm>
            <a:off x="5163845" y="4893922"/>
            <a:ext cx="1508213" cy="714191"/>
          </a:xfrm>
          <a:prstGeom prst="rect">
            <a:avLst/>
          </a:prstGeom>
          <a:solidFill>
            <a:srgbClr val="F39800"/>
          </a:solidFill>
          <a:ln>
            <a:solidFill>
              <a:srgbClr val="F398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714" dirty="0" smtClean="0">
                <a:solidFill>
                  <a:schemeClr val="bg1"/>
                </a:solidFill>
                <a:latin typeface="游ゴシック" panose="020B0400000000000000" pitchFamily="50" charset="-128"/>
                <a:ea typeface="游ゴシック" panose="020B0400000000000000" pitchFamily="50" charset="-128"/>
              </a:rPr>
              <a:t>CX</a:t>
            </a:r>
            <a:r>
              <a:rPr lang="ja-JP" altLang="en-US" sz="1714" dirty="0" smtClean="0">
                <a:solidFill>
                  <a:schemeClr val="bg1"/>
                </a:solidFill>
                <a:latin typeface="游ゴシック" panose="020B0400000000000000" pitchFamily="50" charset="-128"/>
                <a:ea typeface="游ゴシック" panose="020B0400000000000000" pitchFamily="50" charset="-128"/>
              </a:rPr>
              <a:t>③</a:t>
            </a:r>
            <a:endParaRPr lang="en-US" altLang="ja-JP" sz="1714" dirty="0">
              <a:solidFill>
                <a:schemeClr val="bg1"/>
              </a:solidFill>
              <a:latin typeface="游ゴシック" panose="020B0400000000000000" pitchFamily="50" charset="-128"/>
              <a:ea typeface="游ゴシック" panose="020B0400000000000000" pitchFamily="50" charset="-128"/>
            </a:endParaRPr>
          </a:p>
        </p:txBody>
      </p:sp>
      <p:cxnSp>
        <p:nvCxnSpPr>
          <p:cNvPr id="69" name="曲線コネクタ 68"/>
          <p:cNvCxnSpPr>
            <a:stCxn id="63" idx="1"/>
            <a:endCxn id="60" idx="3"/>
          </p:cNvCxnSpPr>
          <p:nvPr/>
        </p:nvCxnSpPr>
        <p:spPr>
          <a:xfrm rot="10800000" flipV="1">
            <a:off x="6672059" y="3486486"/>
            <a:ext cx="588637" cy="195700"/>
          </a:xfrm>
          <a:prstGeom prst="curvedConnector3">
            <a:avLst>
              <a:gd name="adj1" fmla="val 50000"/>
            </a:avLst>
          </a:prstGeom>
          <a:ln w="6350">
            <a:solidFill>
              <a:srgbClr val="00B05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曲線コネクタ 69"/>
          <p:cNvCxnSpPr>
            <a:stCxn id="64" idx="1"/>
            <a:endCxn id="60" idx="3"/>
          </p:cNvCxnSpPr>
          <p:nvPr/>
        </p:nvCxnSpPr>
        <p:spPr>
          <a:xfrm rot="10800000">
            <a:off x="6672059" y="3682187"/>
            <a:ext cx="588637" cy="196272"/>
          </a:xfrm>
          <a:prstGeom prst="curvedConnector3">
            <a:avLst>
              <a:gd name="adj1" fmla="val 50000"/>
            </a:avLst>
          </a:prstGeom>
          <a:ln w="41275">
            <a:solidFill>
              <a:srgbClr val="00B05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曲線コネクタ 70"/>
          <p:cNvCxnSpPr>
            <a:stCxn id="65" idx="1"/>
            <a:endCxn id="60" idx="3"/>
          </p:cNvCxnSpPr>
          <p:nvPr/>
        </p:nvCxnSpPr>
        <p:spPr>
          <a:xfrm rot="10800000">
            <a:off x="6672059" y="3682187"/>
            <a:ext cx="588637" cy="588245"/>
          </a:xfrm>
          <a:prstGeom prst="curvedConnector3">
            <a:avLst>
              <a:gd name="adj1" fmla="val 50000"/>
            </a:avLst>
          </a:prstGeom>
          <a:ln w="63500">
            <a:solidFill>
              <a:srgbClr val="00B05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2" name="曲線コネクタ 71"/>
          <p:cNvCxnSpPr>
            <a:stCxn id="68" idx="1"/>
            <a:endCxn id="60" idx="3"/>
          </p:cNvCxnSpPr>
          <p:nvPr/>
        </p:nvCxnSpPr>
        <p:spPr>
          <a:xfrm rot="10800000">
            <a:off x="6672059" y="3682186"/>
            <a:ext cx="588637" cy="1764531"/>
          </a:xfrm>
          <a:prstGeom prst="curvedConnector3">
            <a:avLst>
              <a:gd name="adj1" fmla="val 50000"/>
            </a:avLst>
          </a:prstGeom>
          <a:ln w="47625">
            <a:solidFill>
              <a:srgbClr val="00B05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曲線コネクタ 72"/>
          <p:cNvCxnSpPr>
            <a:stCxn id="66" idx="1"/>
            <a:endCxn id="60" idx="3"/>
          </p:cNvCxnSpPr>
          <p:nvPr/>
        </p:nvCxnSpPr>
        <p:spPr>
          <a:xfrm rot="10800000">
            <a:off x="6672059" y="3682187"/>
            <a:ext cx="588637" cy="980586"/>
          </a:xfrm>
          <a:prstGeom prst="curvedConnector3">
            <a:avLst>
              <a:gd name="adj1" fmla="val 50000"/>
            </a:avLst>
          </a:prstGeom>
          <a:ln w="6350">
            <a:solidFill>
              <a:srgbClr val="00B05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5" name="曲線コネクタ 74"/>
          <p:cNvCxnSpPr>
            <a:stCxn id="76" idx="2"/>
            <a:endCxn id="53" idx="3"/>
          </p:cNvCxnSpPr>
          <p:nvPr/>
        </p:nvCxnSpPr>
        <p:spPr>
          <a:xfrm rot="5400000" flipH="1">
            <a:off x="4494319" y="4957660"/>
            <a:ext cx="1527135" cy="1335206"/>
          </a:xfrm>
          <a:prstGeom prst="curvedConnector4">
            <a:avLst>
              <a:gd name="adj1" fmla="val 20448"/>
              <a:gd name="adj2" fmla="val 78239"/>
            </a:avLst>
          </a:prstGeom>
          <a:ln w="38100">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正方形/長方形 75"/>
          <p:cNvSpPr>
            <a:spLocks noChangeAspect="1"/>
          </p:cNvSpPr>
          <p:nvPr/>
        </p:nvSpPr>
        <p:spPr>
          <a:xfrm>
            <a:off x="5171382" y="5674638"/>
            <a:ext cx="1508213" cy="714191"/>
          </a:xfrm>
          <a:prstGeom prst="rect">
            <a:avLst/>
          </a:prstGeom>
          <a:solidFill>
            <a:srgbClr val="F39800"/>
          </a:solidFill>
          <a:ln>
            <a:solidFill>
              <a:srgbClr val="F398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714" dirty="0" smtClean="0">
                <a:solidFill>
                  <a:schemeClr val="bg1"/>
                </a:solidFill>
                <a:latin typeface="游ゴシック" panose="020B0400000000000000" pitchFamily="50" charset="-128"/>
                <a:ea typeface="游ゴシック" panose="020B0400000000000000" pitchFamily="50" charset="-128"/>
              </a:rPr>
              <a:t>CX</a:t>
            </a:r>
            <a:r>
              <a:rPr lang="ja-JP" altLang="en-US" sz="1714" dirty="0" smtClean="0">
                <a:solidFill>
                  <a:schemeClr val="bg1"/>
                </a:solidFill>
                <a:latin typeface="游ゴシック" panose="020B0400000000000000" pitchFamily="50" charset="-128"/>
                <a:ea typeface="游ゴシック" panose="020B0400000000000000" pitchFamily="50" charset="-128"/>
              </a:rPr>
              <a:t>④</a:t>
            </a:r>
            <a:endParaRPr lang="en-US" altLang="ja-JP" sz="1714" dirty="0">
              <a:solidFill>
                <a:schemeClr val="bg1"/>
              </a:solidFill>
              <a:latin typeface="游ゴシック" panose="020B0400000000000000" pitchFamily="50" charset="-128"/>
              <a:ea typeface="游ゴシック" panose="020B0400000000000000" pitchFamily="50" charset="-128"/>
            </a:endParaRPr>
          </a:p>
        </p:txBody>
      </p:sp>
      <p:cxnSp>
        <p:nvCxnSpPr>
          <p:cNvPr id="79" name="曲線コネクタ 78"/>
          <p:cNvCxnSpPr>
            <a:stCxn id="78" idx="1"/>
            <a:endCxn id="60" idx="3"/>
          </p:cNvCxnSpPr>
          <p:nvPr/>
        </p:nvCxnSpPr>
        <p:spPr>
          <a:xfrm rot="10800000">
            <a:off x="6672059" y="3682186"/>
            <a:ext cx="583948" cy="2552539"/>
          </a:xfrm>
          <a:prstGeom prst="curvedConnector3">
            <a:avLst>
              <a:gd name="adj1" fmla="val 50000"/>
            </a:avLst>
          </a:prstGeom>
          <a:ln w="6350">
            <a:solidFill>
              <a:srgbClr val="00B05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5818850" y="6396121"/>
            <a:ext cx="359457" cy="224154"/>
          </a:xfrm>
          <a:prstGeom prst="rect">
            <a:avLst/>
          </a:prstGeom>
          <a:noFill/>
        </p:spPr>
        <p:txBody>
          <a:bodyPr vert="eaVert" wrap="square" rtlCol="0" anchor="ctr">
            <a:spAutoFit/>
          </a:bodyPr>
          <a:lstStyle/>
          <a:p>
            <a:r>
              <a:rPr lang="en-US" altLang="ja-JP" sz="1136" dirty="0"/>
              <a:t>…</a:t>
            </a:r>
            <a:endParaRPr lang="ja-JP" altLang="en-US" sz="1136" dirty="0"/>
          </a:p>
        </p:txBody>
      </p:sp>
      <p:sp>
        <p:nvSpPr>
          <p:cNvPr id="81" name="テキスト ボックス 80"/>
          <p:cNvSpPr txBox="1"/>
          <p:nvPr/>
        </p:nvSpPr>
        <p:spPr>
          <a:xfrm>
            <a:off x="7906617" y="6405279"/>
            <a:ext cx="359457" cy="224154"/>
          </a:xfrm>
          <a:prstGeom prst="rect">
            <a:avLst/>
          </a:prstGeom>
          <a:noFill/>
        </p:spPr>
        <p:txBody>
          <a:bodyPr vert="eaVert" wrap="square" rtlCol="0" anchor="ctr">
            <a:spAutoFit/>
          </a:bodyPr>
          <a:lstStyle/>
          <a:p>
            <a:r>
              <a:rPr lang="en-US" altLang="ja-JP" sz="1136" dirty="0"/>
              <a:t>…</a:t>
            </a:r>
            <a:endParaRPr lang="ja-JP" altLang="en-US" sz="1136" dirty="0"/>
          </a:p>
        </p:txBody>
      </p:sp>
      <p:sp>
        <p:nvSpPr>
          <p:cNvPr id="88" name="正方形/長方形 87"/>
          <p:cNvSpPr/>
          <p:nvPr/>
        </p:nvSpPr>
        <p:spPr>
          <a:xfrm>
            <a:off x="976902" y="3332733"/>
            <a:ext cx="1516530" cy="557693"/>
          </a:xfrm>
          <a:prstGeom prst="rect">
            <a:avLst/>
          </a:prstGeom>
          <a:solidFill>
            <a:srgbClr val="1D2088"/>
          </a:solidFill>
          <a:ln>
            <a:solidFill>
              <a:srgbClr val="1D2088"/>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1100" dirty="0" smtClean="0">
                <a:latin typeface="游ゴシック" panose="020B0400000000000000" pitchFamily="50" charset="-128"/>
                <a:ea typeface="游ゴシック" panose="020B0400000000000000" pitchFamily="50" charset="-128"/>
              </a:rPr>
              <a:t>Life time value</a:t>
            </a:r>
            <a:endParaRPr lang="en-US" altLang="zh-TW" sz="1100" dirty="0">
              <a:latin typeface="游ゴシック" panose="020B0400000000000000" pitchFamily="50" charset="-128"/>
              <a:ea typeface="游ゴシック" panose="020B0400000000000000" pitchFamily="50" charset="-128"/>
            </a:endParaRPr>
          </a:p>
          <a:p>
            <a:pPr algn="ctr"/>
            <a:r>
              <a:rPr lang="zh-TW" altLang="en-US" sz="1050" dirty="0">
                <a:latin typeface="游ゴシック" panose="020B0400000000000000" pitchFamily="50" charset="-128"/>
                <a:ea typeface="游ゴシック" panose="020B0400000000000000" pitchFamily="50" charset="-128"/>
              </a:rPr>
              <a:t>（</a:t>
            </a:r>
            <a:r>
              <a:rPr lang="ja-JP" altLang="en-US" sz="1050" dirty="0">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LTV</a:t>
            </a:r>
            <a:r>
              <a:rPr lang="zh-TW" altLang="en-US" sz="1050" dirty="0">
                <a:latin typeface="游ゴシック" panose="020B0400000000000000" pitchFamily="50" charset="-128"/>
                <a:ea typeface="游ゴシック" panose="020B0400000000000000" pitchFamily="50" charset="-128"/>
              </a:rPr>
              <a:t>）</a:t>
            </a:r>
          </a:p>
        </p:txBody>
      </p:sp>
      <p:sp>
        <p:nvSpPr>
          <p:cNvPr id="89" name="正方形/長方形 88"/>
          <p:cNvSpPr/>
          <p:nvPr/>
        </p:nvSpPr>
        <p:spPr>
          <a:xfrm>
            <a:off x="976902" y="3957334"/>
            <a:ext cx="1516530" cy="557693"/>
          </a:xfrm>
          <a:prstGeom prst="rect">
            <a:avLst/>
          </a:prstGeom>
          <a:solidFill>
            <a:srgbClr val="1D2088"/>
          </a:solidFill>
          <a:ln>
            <a:solidFill>
              <a:srgbClr val="1D2088"/>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ja-JP" sz="1100" dirty="0" smtClean="0">
                <a:latin typeface="游ゴシック" panose="020B0400000000000000" pitchFamily="50" charset="-128"/>
                <a:ea typeface="游ゴシック" panose="020B0400000000000000" pitchFamily="50" charset="-128"/>
              </a:rPr>
              <a:t>Frequency</a:t>
            </a:r>
            <a:endParaRPr lang="en-US" altLang="ja-JP" sz="800" dirty="0">
              <a:latin typeface="游ゴシック" panose="020B0400000000000000" pitchFamily="50" charset="-128"/>
              <a:ea typeface="游ゴシック" panose="020B0400000000000000" pitchFamily="50" charset="-128"/>
            </a:endParaRPr>
          </a:p>
        </p:txBody>
      </p:sp>
      <p:sp>
        <p:nvSpPr>
          <p:cNvPr id="108" name="正方形/長方形 107"/>
          <p:cNvSpPr/>
          <p:nvPr/>
        </p:nvSpPr>
        <p:spPr>
          <a:xfrm>
            <a:off x="976902" y="4581935"/>
            <a:ext cx="1516530" cy="557693"/>
          </a:xfrm>
          <a:prstGeom prst="rect">
            <a:avLst/>
          </a:prstGeom>
          <a:solidFill>
            <a:srgbClr val="1D2088"/>
          </a:solidFill>
          <a:ln>
            <a:solidFill>
              <a:srgbClr val="1D2088"/>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ja-JP" sz="1100" dirty="0" smtClean="0">
                <a:latin typeface="游ゴシック" panose="020B0400000000000000" pitchFamily="50" charset="-128"/>
                <a:ea typeface="游ゴシック" panose="020B0400000000000000" pitchFamily="50" charset="-128"/>
              </a:rPr>
              <a:t>Monetary</a:t>
            </a:r>
            <a:endParaRPr lang="en-US" altLang="ja-JP" sz="800" dirty="0">
              <a:latin typeface="游ゴシック" panose="020B0400000000000000" pitchFamily="50" charset="-128"/>
              <a:ea typeface="游ゴシック" panose="020B0400000000000000" pitchFamily="50" charset="-128"/>
            </a:endParaRPr>
          </a:p>
        </p:txBody>
      </p:sp>
      <p:sp>
        <p:nvSpPr>
          <p:cNvPr id="109" name="正方形/長方形 108"/>
          <p:cNvSpPr/>
          <p:nvPr/>
        </p:nvSpPr>
        <p:spPr>
          <a:xfrm>
            <a:off x="976902" y="5206536"/>
            <a:ext cx="1516530" cy="557693"/>
          </a:xfrm>
          <a:prstGeom prst="rect">
            <a:avLst/>
          </a:prstGeom>
          <a:solidFill>
            <a:srgbClr val="1D2088"/>
          </a:solidFill>
          <a:ln>
            <a:solidFill>
              <a:srgbClr val="1D2088"/>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ja-JP" sz="1100" dirty="0" err="1" smtClean="0">
                <a:latin typeface="游ゴシック" panose="020B0400000000000000" pitchFamily="50" charset="-128"/>
                <a:ea typeface="游ゴシック" panose="020B0400000000000000" pitchFamily="50" charset="-128"/>
              </a:rPr>
              <a:t>Recency</a:t>
            </a:r>
            <a:endParaRPr lang="en-US" altLang="ja-JP" sz="800" dirty="0">
              <a:latin typeface="游ゴシック" panose="020B0400000000000000" pitchFamily="50" charset="-128"/>
              <a:ea typeface="游ゴシック" panose="020B0400000000000000" pitchFamily="50" charset="-128"/>
            </a:endParaRPr>
          </a:p>
        </p:txBody>
      </p:sp>
      <p:sp>
        <p:nvSpPr>
          <p:cNvPr id="110" name="正方形/長方形 109"/>
          <p:cNvSpPr/>
          <p:nvPr/>
        </p:nvSpPr>
        <p:spPr>
          <a:xfrm>
            <a:off x="976902" y="5831137"/>
            <a:ext cx="1516530" cy="557693"/>
          </a:xfrm>
          <a:prstGeom prst="rect">
            <a:avLst/>
          </a:prstGeom>
          <a:solidFill>
            <a:srgbClr val="1D2088"/>
          </a:solidFill>
          <a:ln>
            <a:solidFill>
              <a:srgbClr val="1D2088"/>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ja-JP" sz="1100" dirty="0" smtClean="0">
                <a:latin typeface="游ゴシック" panose="020B0400000000000000" pitchFamily="50" charset="-128"/>
                <a:ea typeface="游ゴシック" panose="020B0400000000000000" pitchFamily="50" charset="-128"/>
              </a:rPr>
              <a:t>No. of referrals, </a:t>
            </a:r>
            <a:r>
              <a:rPr lang="en-US" altLang="ja-JP" sz="1100" dirty="0" smtClean="0">
                <a:latin typeface="游ゴシック" panose="020B0400000000000000" pitchFamily="50" charset="-128"/>
                <a:ea typeface="游ゴシック" panose="020B0400000000000000" pitchFamily="50" charset="-128"/>
              </a:rPr>
              <a:t>etc</a:t>
            </a:r>
            <a:r>
              <a:rPr lang="en-US" altLang="ja-JP" sz="1100" dirty="0">
                <a:latin typeface="游ゴシック" panose="020B0400000000000000" pitchFamily="50" charset="-128"/>
                <a:ea typeface="游ゴシック" panose="020B0400000000000000" pitchFamily="50" charset="-128"/>
              </a:rPr>
              <a:t>.</a:t>
            </a:r>
          </a:p>
        </p:txBody>
      </p:sp>
      <p:sp>
        <p:nvSpPr>
          <p:cNvPr id="63" name="正方形/長方形 62"/>
          <p:cNvSpPr>
            <a:spLocks noChangeAspect="1"/>
          </p:cNvSpPr>
          <p:nvPr/>
        </p:nvSpPr>
        <p:spPr>
          <a:xfrm>
            <a:off x="7260695" y="3325091"/>
            <a:ext cx="1508213" cy="322792"/>
          </a:xfrm>
          <a:prstGeom prst="rect">
            <a:avLst/>
          </a:prstGeom>
          <a:solidFill>
            <a:srgbClr val="009944"/>
          </a:solidFill>
          <a:ln>
            <a:solidFill>
              <a:srgbClr val="00994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143" b="1" dirty="0" smtClean="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Specific element A</a:t>
            </a:r>
            <a:endPar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4" name="正方形/長方形 63"/>
          <p:cNvSpPr>
            <a:spLocks noChangeAspect="1"/>
          </p:cNvSpPr>
          <p:nvPr/>
        </p:nvSpPr>
        <p:spPr>
          <a:xfrm>
            <a:off x="7260695" y="3717063"/>
            <a:ext cx="1508213" cy="322792"/>
          </a:xfrm>
          <a:prstGeom prst="rect">
            <a:avLst/>
          </a:prstGeom>
          <a:solidFill>
            <a:srgbClr val="009944"/>
          </a:solidFill>
          <a:ln>
            <a:solidFill>
              <a:srgbClr val="00994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Specific element B</a:t>
            </a:r>
            <a:endPar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5" name="正方形/長方形 64"/>
          <p:cNvSpPr>
            <a:spLocks noChangeAspect="1"/>
          </p:cNvSpPr>
          <p:nvPr/>
        </p:nvSpPr>
        <p:spPr>
          <a:xfrm>
            <a:off x="7260695" y="4109036"/>
            <a:ext cx="1508213" cy="322792"/>
          </a:xfrm>
          <a:prstGeom prst="rect">
            <a:avLst/>
          </a:prstGeom>
          <a:solidFill>
            <a:srgbClr val="009944"/>
          </a:solidFill>
          <a:ln>
            <a:solidFill>
              <a:srgbClr val="00994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Specific element C</a:t>
            </a:r>
            <a:endPar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6" name="正方形/長方形 65"/>
          <p:cNvSpPr>
            <a:spLocks noChangeAspect="1"/>
          </p:cNvSpPr>
          <p:nvPr/>
        </p:nvSpPr>
        <p:spPr>
          <a:xfrm>
            <a:off x="7260695" y="4501376"/>
            <a:ext cx="1508213" cy="322792"/>
          </a:xfrm>
          <a:prstGeom prst="rect">
            <a:avLst/>
          </a:prstGeom>
          <a:solidFill>
            <a:srgbClr val="009944"/>
          </a:solidFill>
          <a:ln>
            <a:solidFill>
              <a:srgbClr val="00994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Specific element D</a:t>
            </a:r>
            <a:endPar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7" name="正方形/長方形 66"/>
          <p:cNvSpPr>
            <a:spLocks noChangeAspect="1"/>
          </p:cNvSpPr>
          <p:nvPr/>
        </p:nvSpPr>
        <p:spPr>
          <a:xfrm>
            <a:off x="7260695" y="4893350"/>
            <a:ext cx="1508213" cy="322792"/>
          </a:xfrm>
          <a:prstGeom prst="rect">
            <a:avLst/>
          </a:prstGeom>
          <a:solidFill>
            <a:srgbClr val="009944"/>
          </a:solidFill>
          <a:ln>
            <a:solidFill>
              <a:srgbClr val="00994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Specific element E</a:t>
            </a:r>
            <a:endPar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8" name="正方形/長方形 67"/>
          <p:cNvSpPr>
            <a:spLocks noChangeAspect="1"/>
          </p:cNvSpPr>
          <p:nvPr/>
        </p:nvSpPr>
        <p:spPr>
          <a:xfrm>
            <a:off x="7260695" y="5285322"/>
            <a:ext cx="1508213" cy="322792"/>
          </a:xfrm>
          <a:prstGeom prst="rect">
            <a:avLst/>
          </a:prstGeom>
          <a:solidFill>
            <a:srgbClr val="009944"/>
          </a:solidFill>
          <a:ln>
            <a:solidFill>
              <a:srgbClr val="00994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Specific element F</a:t>
            </a:r>
            <a:endPar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7" name="正方形/長方形 76"/>
          <p:cNvSpPr>
            <a:spLocks noChangeAspect="1"/>
          </p:cNvSpPr>
          <p:nvPr/>
        </p:nvSpPr>
        <p:spPr>
          <a:xfrm>
            <a:off x="7260695" y="5679325"/>
            <a:ext cx="1508213" cy="322792"/>
          </a:xfrm>
          <a:prstGeom prst="rect">
            <a:avLst/>
          </a:prstGeom>
          <a:solidFill>
            <a:srgbClr val="009944"/>
          </a:solidFill>
          <a:ln>
            <a:solidFill>
              <a:srgbClr val="00994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Specific element G</a:t>
            </a:r>
            <a:endPar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8" name="正方形/長方形 77"/>
          <p:cNvSpPr>
            <a:spLocks noChangeAspect="1"/>
          </p:cNvSpPr>
          <p:nvPr/>
        </p:nvSpPr>
        <p:spPr>
          <a:xfrm>
            <a:off x="7256006" y="6073329"/>
            <a:ext cx="1508213" cy="322792"/>
          </a:xfrm>
          <a:prstGeom prst="rect">
            <a:avLst/>
          </a:prstGeom>
          <a:solidFill>
            <a:srgbClr val="009944"/>
          </a:solidFill>
          <a:ln>
            <a:solidFill>
              <a:srgbClr val="00994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714" tIns="25714" rIns="25714" bIns="25714" rtlCol="0" anchor="ctr"/>
          <a:lstStyle/>
          <a:p>
            <a:pPr algn="ctr"/>
            <a:r>
              <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rPr>
              <a:t>Specific element H</a:t>
            </a:r>
            <a:endParaRPr lang="en-US" altLang="ja-JP" sz="1143" b="1" dirty="0">
              <a:solidFill>
                <a:schemeClr val="bg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0" name="直線コネクタ 29"/>
          <p:cNvCxnSpPr/>
          <p:nvPr/>
        </p:nvCxnSpPr>
        <p:spPr>
          <a:xfrm>
            <a:off x="976902" y="2662589"/>
            <a:ext cx="1516530" cy="0"/>
          </a:xfrm>
          <a:prstGeom prst="line">
            <a:avLst/>
          </a:prstGeom>
          <a:ln w="19050">
            <a:solidFill>
              <a:srgbClr val="1D2088"/>
            </a:solidFill>
          </a:ln>
          <a:effectLst/>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3073751" y="2662589"/>
            <a:ext cx="1516530" cy="0"/>
          </a:xfrm>
          <a:prstGeom prst="line">
            <a:avLst/>
          </a:prstGeom>
          <a:ln w="19050">
            <a:solidFill>
              <a:srgbClr val="E4007F"/>
            </a:solidFill>
          </a:ln>
          <a:effectLst/>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5155527" y="2662589"/>
            <a:ext cx="1516530" cy="0"/>
          </a:xfrm>
          <a:prstGeom prst="line">
            <a:avLst/>
          </a:prstGeom>
          <a:ln w="19050">
            <a:solidFill>
              <a:srgbClr val="F39800"/>
            </a:solidFill>
          </a:ln>
          <a:effectLst/>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7247689" y="2662589"/>
            <a:ext cx="1516530" cy="0"/>
          </a:xfrm>
          <a:prstGeom prst="line">
            <a:avLst/>
          </a:prstGeom>
          <a:ln w="19050">
            <a:solidFill>
              <a:srgbClr val="009944"/>
            </a:solidFill>
          </a:ln>
          <a:effectLst/>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737367" y="2213811"/>
            <a:ext cx="1995600" cy="430887"/>
          </a:xfrm>
          <a:prstGeom prst="rect">
            <a:avLst/>
          </a:prstGeom>
          <a:noFill/>
        </p:spPr>
        <p:txBody>
          <a:bodyPr wrap="square" rtlCol="0">
            <a:spAutoFit/>
          </a:bodyPr>
          <a:lstStyle/>
          <a:p>
            <a:pPr algn="ctr"/>
            <a:r>
              <a:rPr lang="en-US" altLang="ja-JP" sz="1100" dirty="0" smtClean="0">
                <a:latin typeface="游ゴシック" panose="020B0400000000000000" pitchFamily="50" charset="-128"/>
                <a:ea typeface="游ゴシック" panose="020B0400000000000000" pitchFamily="50" charset="-128"/>
              </a:rPr>
              <a:t>“Profits”</a:t>
            </a:r>
            <a:r>
              <a:rPr lang="en-US" altLang="ja-JP" sz="1100" dirty="0">
                <a:latin typeface="游ゴシック" panose="020B0400000000000000" pitchFamily="50" charset="-128"/>
                <a:ea typeface="游ゴシック" panose="020B0400000000000000" pitchFamily="50" charset="-128"/>
              </a:rPr>
              <a:t> </a:t>
            </a:r>
            <a:r>
              <a:rPr lang="en-US" altLang="ja-JP" sz="1100" dirty="0" smtClean="0">
                <a:latin typeface="游ゴシック" panose="020B0400000000000000" pitchFamily="50" charset="-128"/>
                <a:ea typeface="游ゴシック" panose="020B0400000000000000" pitchFamily="50" charset="-128"/>
              </a:rPr>
              <a:t>and</a:t>
            </a:r>
            <a:endParaRPr lang="en-US" altLang="ja-JP" sz="1100" dirty="0">
              <a:latin typeface="游ゴシック" panose="020B0400000000000000" pitchFamily="50" charset="-128"/>
              <a:ea typeface="游ゴシック" panose="020B0400000000000000" pitchFamily="50" charset="-128"/>
            </a:endParaRPr>
          </a:p>
          <a:p>
            <a:pPr algn="ctr"/>
            <a:r>
              <a:rPr lang="en-US" altLang="ja-JP" sz="1100" dirty="0" smtClean="0">
                <a:latin typeface="游ゴシック" panose="020B0400000000000000" pitchFamily="50" charset="-128"/>
                <a:ea typeface="游ゴシック" panose="020B0400000000000000" pitchFamily="50" charset="-128"/>
              </a:rPr>
              <a:t>“Customer behaviors”</a:t>
            </a:r>
            <a:endParaRPr lang="en-US" altLang="ja-JP" sz="1100" dirty="0">
              <a:latin typeface="游ゴシック" panose="020B0400000000000000" pitchFamily="50" charset="-128"/>
              <a:ea typeface="游ゴシック" panose="020B0400000000000000" pitchFamily="50" charset="-128"/>
            </a:endParaRPr>
          </a:p>
        </p:txBody>
      </p:sp>
      <p:sp>
        <p:nvSpPr>
          <p:cNvPr id="118" name="テキスト ボックス 117"/>
          <p:cNvSpPr txBox="1"/>
          <p:nvPr/>
        </p:nvSpPr>
        <p:spPr>
          <a:xfrm>
            <a:off x="2992690" y="2094100"/>
            <a:ext cx="1600611" cy="600164"/>
          </a:xfrm>
          <a:prstGeom prst="rect">
            <a:avLst/>
          </a:prstGeom>
          <a:noFill/>
        </p:spPr>
        <p:txBody>
          <a:bodyPr wrap="square" rtlCol="0">
            <a:spAutoFit/>
          </a:bodyPr>
          <a:lstStyle/>
          <a:p>
            <a:pPr algn="ctr"/>
            <a:r>
              <a:rPr lang="en-US" altLang="ja-JP" sz="1100" dirty="0" smtClean="0">
                <a:latin typeface="游ゴシック" panose="020B0400000000000000" pitchFamily="50" charset="-128"/>
                <a:ea typeface="游ゴシック" panose="020B0400000000000000" pitchFamily="50" charset="-128"/>
              </a:rPr>
              <a:t>Emotional indicator behind “Profits” and “Customer behaviors”</a:t>
            </a:r>
            <a:endParaRPr lang="ja-JP" altLang="en-US" sz="1100" dirty="0">
              <a:latin typeface="游ゴシック" panose="020B0400000000000000" pitchFamily="50" charset="-128"/>
              <a:ea typeface="游ゴシック" panose="020B0400000000000000" pitchFamily="50" charset="-128"/>
            </a:endParaRPr>
          </a:p>
        </p:txBody>
      </p:sp>
      <p:sp>
        <p:nvSpPr>
          <p:cNvPr id="119" name="テキスト ボックス 118"/>
          <p:cNvSpPr txBox="1"/>
          <p:nvPr/>
        </p:nvSpPr>
        <p:spPr>
          <a:xfrm>
            <a:off x="5152534" y="2229200"/>
            <a:ext cx="1516530" cy="430887"/>
          </a:xfrm>
          <a:prstGeom prst="rect">
            <a:avLst/>
          </a:prstGeom>
          <a:noFill/>
        </p:spPr>
        <p:txBody>
          <a:bodyPr wrap="square" rtlCol="0">
            <a:spAutoFit/>
          </a:bodyPr>
          <a:lstStyle/>
          <a:p>
            <a:pPr algn="ctr"/>
            <a:r>
              <a:rPr lang="en-US" altLang="ja-JP" sz="1100" dirty="0" smtClean="0">
                <a:latin typeface="游ゴシック" panose="020B0400000000000000" pitchFamily="50" charset="-128"/>
                <a:ea typeface="游ゴシック" panose="020B0400000000000000" pitchFamily="50" charset="-128"/>
              </a:rPr>
              <a:t>Customer experience (</a:t>
            </a:r>
            <a:r>
              <a:rPr lang="en-US" altLang="ja-JP" sz="1100" dirty="0">
                <a:latin typeface="游ゴシック" panose="020B0400000000000000" pitchFamily="50" charset="-128"/>
                <a:ea typeface="游ゴシック" panose="020B0400000000000000" pitchFamily="50" charset="-128"/>
              </a:rPr>
              <a:t>CX)</a:t>
            </a:r>
            <a:endParaRPr lang="ja-JP" altLang="en-US" sz="1100" dirty="0">
              <a:latin typeface="游ゴシック" panose="020B0400000000000000" pitchFamily="50" charset="-128"/>
              <a:ea typeface="游ゴシック" panose="020B0400000000000000" pitchFamily="50" charset="-128"/>
            </a:endParaRPr>
          </a:p>
        </p:txBody>
      </p:sp>
      <p:sp>
        <p:nvSpPr>
          <p:cNvPr id="120" name="テキスト ボックス 119"/>
          <p:cNvSpPr txBox="1"/>
          <p:nvPr/>
        </p:nvSpPr>
        <p:spPr>
          <a:xfrm>
            <a:off x="7247689" y="2229200"/>
            <a:ext cx="1516530" cy="430887"/>
          </a:xfrm>
          <a:prstGeom prst="rect">
            <a:avLst/>
          </a:prstGeom>
          <a:noFill/>
        </p:spPr>
        <p:txBody>
          <a:bodyPr wrap="square" rtlCol="0">
            <a:spAutoFit/>
          </a:bodyPr>
          <a:lstStyle/>
          <a:p>
            <a:pPr algn="ctr"/>
            <a:r>
              <a:rPr lang="en-US" altLang="ja-JP" sz="1100" dirty="0" smtClean="0">
                <a:latin typeface="游ゴシック" panose="020B0400000000000000" pitchFamily="50" charset="-128"/>
                <a:ea typeface="游ゴシック" panose="020B0400000000000000" pitchFamily="50" charset="-128"/>
              </a:rPr>
              <a:t>Specific elements of customer experience</a:t>
            </a:r>
            <a:endParaRPr lang="ja-JP" altLang="en-US" sz="1100" dirty="0">
              <a:latin typeface="游ゴシック" panose="020B0400000000000000" pitchFamily="50" charset="-128"/>
              <a:ea typeface="游ゴシック" panose="020B0400000000000000" pitchFamily="50" charset="-128"/>
            </a:endParaRPr>
          </a:p>
        </p:txBody>
      </p:sp>
      <p:sp>
        <p:nvSpPr>
          <p:cNvPr id="36" name="正方形/長方形 35"/>
          <p:cNvSpPr/>
          <p:nvPr/>
        </p:nvSpPr>
        <p:spPr>
          <a:xfrm>
            <a:off x="2488218" y="3466854"/>
            <a:ext cx="646331" cy="202209"/>
          </a:xfrm>
          <a:prstGeom prst="rect">
            <a:avLst/>
          </a:prstGeom>
        </p:spPr>
        <p:txBody>
          <a:bodyPr wrap="none">
            <a:spAutoFit/>
          </a:bodyPr>
          <a:lstStyle/>
          <a:p>
            <a:pPr algn="ctr"/>
            <a:r>
              <a:rPr lang="en-US" altLang="ja-JP" sz="714"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714" dirty="0" err="1" smtClean="0">
                <a:latin typeface="游ゴシック" panose="020B0400000000000000" pitchFamily="50" charset="-128"/>
                <a:ea typeface="游ゴシック" panose="020B0400000000000000" pitchFamily="50" charset="-128"/>
                <a:cs typeface="メイリオ" panose="020B0604030504040204" pitchFamily="50" charset="-128"/>
              </a:rPr>
              <a:t>xxx</a:t>
            </a:r>
            <a:r>
              <a:rPr lang="en-US" altLang="ja-JP" sz="714" dirty="0" err="1" smtClean="0">
                <a:latin typeface="游ゴシック" panose="020B0400000000000000" pitchFamily="50" charset="-128"/>
                <a:ea typeface="游ゴシック" panose="020B0400000000000000" pitchFamily="50" charset="-128"/>
                <a:cs typeface="メイリオ" panose="020B0604030504040204" pitchFamily="50" charset="-128"/>
              </a:rPr>
              <a:t>dollars</a:t>
            </a:r>
            <a:endParaRPr lang="ja-JP" altLang="en-US" sz="714"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7" name="正方形/長方形 126"/>
          <p:cNvSpPr/>
          <p:nvPr/>
        </p:nvSpPr>
        <p:spPr>
          <a:xfrm>
            <a:off x="2533101" y="4060308"/>
            <a:ext cx="556563" cy="202209"/>
          </a:xfrm>
          <a:prstGeom prst="rect">
            <a:avLst/>
          </a:prstGeom>
        </p:spPr>
        <p:txBody>
          <a:bodyPr wrap="none">
            <a:spAutoFit/>
          </a:bodyPr>
          <a:lstStyle/>
          <a:p>
            <a:pPr algn="ctr"/>
            <a:r>
              <a:rPr lang="en-US" altLang="ja-JP" sz="714"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714" dirty="0" err="1" smtClean="0">
                <a:latin typeface="游ゴシック" panose="020B0400000000000000" pitchFamily="50" charset="-128"/>
                <a:ea typeface="游ゴシック" panose="020B0400000000000000" pitchFamily="50" charset="-128"/>
                <a:cs typeface="メイリオ" panose="020B0604030504040204" pitchFamily="50" charset="-128"/>
              </a:rPr>
              <a:t>xx</a:t>
            </a:r>
            <a:r>
              <a:rPr lang="en-US" altLang="ja-JP" sz="714" dirty="0" err="1" smtClean="0">
                <a:latin typeface="游ゴシック" panose="020B0400000000000000" pitchFamily="50" charset="-128"/>
                <a:ea typeface="游ゴシック" panose="020B0400000000000000" pitchFamily="50" charset="-128"/>
                <a:cs typeface="メイリオ" panose="020B0604030504040204" pitchFamily="50" charset="-128"/>
              </a:rPr>
              <a:t>times</a:t>
            </a:r>
            <a:endParaRPr lang="ja-JP" altLang="en-US" sz="714"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8" name="正方形/長方形 127"/>
          <p:cNvSpPr/>
          <p:nvPr/>
        </p:nvSpPr>
        <p:spPr>
          <a:xfrm>
            <a:off x="2488215" y="4690125"/>
            <a:ext cx="646331" cy="202209"/>
          </a:xfrm>
          <a:prstGeom prst="rect">
            <a:avLst/>
          </a:prstGeom>
        </p:spPr>
        <p:txBody>
          <a:bodyPr wrap="none">
            <a:spAutoFit/>
          </a:bodyPr>
          <a:lstStyle/>
          <a:p>
            <a:pPr algn="ctr"/>
            <a:r>
              <a:rPr lang="en-US" altLang="ja-JP" sz="714"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714" dirty="0" err="1" smtClean="0">
                <a:latin typeface="游ゴシック" panose="020B0400000000000000" pitchFamily="50" charset="-128"/>
                <a:ea typeface="游ゴシック" panose="020B0400000000000000" pitchFamily="50" charset="-128"/>
                <a:cs typeface="メイリオ" panose="020B0604030504040204" pitchFamily="50" charset="-128"/>
              </a:rPr>
              <a:t>xxx</a:t>
            </a:r>
            <a:r>
              <a:rPr lang="en-US" altLang="ja-JP" sz="714" dirty="0" err="1" smtClean="0">
                <a:latin typeface="游ゴシック" panose="020B0400000000000000" pitchFamily="50" charset="-128"/>
                <a:ea typeface="游ゴシック" panose="020B0400000000000000" pitchFamily="50" charset="-128"/>
                <a:cs typeface="メイリオ" panose="020B0604030504040204" pitchFamily="50" charset="-128"/>
              </a:rPr>
              <a:t>dollars</a:t>
            </a:r>
            <a:endParaRPr lang="ja-JP" altLang="en-US" sz="714"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2552337" y="5340778"/>
            <a:ext cx="518091" cy="202209"/>
          </a:xfrm>
          <a:prstGeom prst="rect">
            <a:avLst/>
          </a:prstGeom>
        </p:spPr>
        <p:txBody>
          <a:bodyPr wrap="none">
            <a:spAutoFit/>
          </a:bodyPr>
          <a:lstStyle/>
          <a:p>
            <a:pPr algn="ctr"/>
            <a:r>
              <a:rPr lang="en-US" altLang="ja-JP" sz="714"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714" dirty="0" err="1" smtClean="0">
                <a:latin typeface="游ゴシック" panose="020B0400000000000000" pitchFamily="50" charset="-128"/>
                <a:ea typeface="游ゴシック" panose="020B0400000000000000" pitchFamily="50" charset="-128"/>
                <a:cs typeface="メイリオ" panose="020B0604030504040204" pitchFamily="50" charset="-128"/>
              </a:rPr>
              <a:t>xxxDay</a:t>
            </a:r>
            <a:endParaRPr lang="ja-JP" altLang="en-US" sz="714"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2648516" y="5949470"/>
            <a:ext cx="325730" cy="202209"/>
          </a:xfrm>
          <a:prstGeom prst="rect">
            <a:avLst/>
          </a:prstGeom>
        </p:spPr>
        <p:txBody>
          <a:bodyPr wrap="none">
            <a:spAutoFit/>
          </a:bodyPr>
          <a:lstStyle/>
          <a:p>
            <a:pPr algn="ctr"/>
            <a:r>
              <a:rPr lang="en-US" altLang="ja-JP" sz="714" dirty="0" smtClean="0">
                <a:latin typeface="游ゴシック" panose="020B0400000000000000" pitchFamily="50" charset="-128"/>
                <a:ea typeface="游ゴシック" panose="020B0400000000000000" pitchFamily="50" charset="-128"/>
                <a:cs typeface="メイリオ" panose="020B0604030504040204" pitchFamily="50" charset="-128"/>
              </a:rPr>
              <a:t>xxx</a:t>
            </a:r>
            <a:endParaRPr lang="ja-JP" altLang="en-US" sz="714"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 name="タイトル 2"/>
          <p:cNvSpPr>
            <a:spLocks noGrp="1"/>
          </p:cNvSpPr>
          <p:nvPr>
            <p:ph type="title"/>
          </p:nvPr>
        </p:nvSpPr>
        <p:spPr>
          <a:xfrm>
            <a:off x="1" y="0"/>
            <a:ext cx="7906616" cy="928800"/>
          </a:xfrm>
        </p:spPr>
        <p:txBody>
          <a:bodyPr>
            <a:normAutofit/>
          </a:bodyPr>
          <a:lstStyle/>
          <a:p>
            <a:r>
              <a:rPr lang="en-US" altLang="ja-JP" b="1" dirty="0" smtClean="0"/>
              <a:t>After all, what is “Customer experience management”?</a:t>
            </a:r>
            <a:endParaRPr kumimoji="1" lang="ja-JP" altLang="en-US" dirty="0"/>
          </a:p>
        </p:txBody>
      </p:sp>
      <p:sp>
        <p:nvSpPr>
          <p:cNvPr id="80" name="正方形/長方形 79">
            <a:extLst>
              <a:ext uri="{FF2B5EF4-FFF2-40B4-BE49-F238E27FC236}">
                <a16:creationId xmlns:a16="http://schemas.microsoft.com/office/drawing/2014/main" xmlns="" id="{67C55135-17D8-41EA-90CC-8C90314D4D0C}"/>
              </a:ext>
            </a:extLst>
          </p:cNvPr>
          <p:cNvSpPr/>
          <p:nvPr/>
        </p:nvSpPr>
        <p:spPr>
          <a:xfrm>
            <a:off x="352338" y="1086995"/>
            <a:ext cx="9370501" cy="1015663"/>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Improve customer loyalty(NPS®) for revenue</a:t>
            </a:r>
            <a:endParaRPr lang="en-US" altLang="ja-JP" sz="2400" b="1" dirty="0">
              <a:solidFill>
                <a:srgbClr val="1D2088"/>
              </a:solidFill>
              <a:latin typeface="游ゴシック" panose="020B0400000000000000" pitchFamily="50" charset="-128"/>
              <a:ea typeface="游ゴシック" panose="020B0400000000000000" pitchFamily="50" charset="-128"/>
            </a:endParaRPr>
          </a:p>
          <a:p>
            <a:pPr marL="689732" lvl="1" indent="-285750">
              <a:buFont typeface="Arial" panose="020B0604020202020204" pitchFamily="34" charset="0"/>
              <a:buChar char="•"/>
            </a:pPr>
            <a:r>
              <a:rPr lang="en-US" altLang="ja-JP" sz="1800" u="sng" dirty="0" smtClean="0">
                <a:solidFill>
                  <a:srgbClr val="1D2088"/>
                </a:solidFill>
                <a:latin typeface="游ゴシック" panose="020B0400000000000000" pitchFamily="50" charset="-128"/>
                <a:ea typeface="游ゴシック" panose="020B0400000000000000" pitchFamily="50" charset="-128"/>
              </a:rPr>
              <a:t>To find a “customer experience”</a:t>
            </a:r>
            <a:r>
              <a:rPr lang="en-US" altLang="ja-JP" sz="1800" dirty="0" smtClean="0">
                <a:solidFill>
                  <a:srgbClr val="1D2088"/>
                </a:solidFill>
                <a:latin typeface="游ゴシック" panose="020B0400000000000000" pitchFamily="50" charset="-128"/>
                <a:ea typeface="游ゴシック" panose="020B0400000000000000" pitchFamily="50" charset="-128"/>
              </a:rPr>
              <a:t> that needs to be enhan</a:t>
            </a:r>
            <a:r>
              <a:rPr lang="en-US" altLang="ja-JP" sz="1800" dirty="0" smtClean="0">
                <a:solidFill>
                  <a:srgbClr val="1D2088"/>
                </a:solidFill>
                <a:latin typeface="游ゴシック" panose="020B0400000000000000" pitchFamily="50" charset="-128"/>
                <a:ea typeface="游ゴシック" panose="020B0400000000000000" pitchFamily="50" charset="-128"/>
              </a:rPr>
              <a:t>ced and improved</a:t>
            </a:r>
            <a:endParaRPr lang="en-US" altLang="ja-JP" sz="1800" dirty="0" smtClean="0">
              <a:solidFill>
                <a:srgbClr val="1D2088"/>
              </a:solidFill>
              <a:latin typeface="游ゴシック" panose="020B0400000000000000" pitchFamily="50" charset="-128"/>
              <a:ea typeface="游ゴシック" panose="020B0400000000000000" pitchFamily="50" charset="-128"/>
            </a:endParaRPr>
          </a:p>
          <a:p>
            <a:pPr marL="689732" lvl="1" indent="-285750">
              <a:buFont typeface="Arial" panose="020B0604020202020204" pitchFamily="34" charset="0"/>
              <a:buChar char="•"/>
            </a:pPr>
            <a:r>
              <a:rPr lang="en-US" altLang="ja-JP" sz="1800" u="sng" dirty="0" smtClean="0">
                <a:solidFill>
                  <a:srgbClr val="1D2088"/>
                </a:solidFill>
                <a:latin typeface="游ゴシック" panose="020B0400000000000000" pitchFamily="50" charset="-128"/>
                <a:ea typeface="游ゴシック" panose="020B0400000000000000" pitchFamily="50" charset="-128"/>
              </a:rPr>
              <a:t>To find “specific action”</a:t>
            </a:r>
            <a:r>
              <a:rPr lang="en-US" altLang="ja-JP" sz="1800" dirty="0" smtClean="0">
                <a:solidFill>
                  <a:srgbClr val="1D2088"/>
                </a:solidFill>
                <a:latin typeface="游ゴシック" panose="020B0400000000000000" pitchFamily="50" charset="-128"/>
                <a:ea typeface="游ゴシック" panose="020B0400000000000000" pitchFamily="50" charset="-128"/>
              </a:rPr>
              <a:t> that influence the quality of customer experience</a:t>
            </a:r>
            <a:endParaRPr lang="en-US" altLang="ja-JP" sz="1800" u="sng" dirty="0">
              <a:solidFill>
                <a:srgbClr val="1D2088"/>
              </a:solidFill>
              <a:latin typeface="游ゴシック" panose="020B0400000000000000" pitchFamily="50" charset="-128"/>
              <a:ea typeface="游ゴシック" panose="020B0400000000000000" pitchFamily="50" charset="-128"/>
            </a:endParaRPr>
          </a:p>
        </p:txBody>
      </p:sp>
      <p:sp>
        <p:nvSpPr>
          <p:cNvPr id="82" name="正方形/長方形 81"/>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990600" y="2127600"/>
            <a:ext cx="571500" cy="4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347489" y="7495909"/>
            <a:ext cx="468720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610301" y="2660544"/>
            <a:ext cx="783924" cy="768750"/>
          </a:xfrm>
          <a:prstGeom prst="rect">
            <a:avLst/>
          </a:prstGeom>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600" y="2722124"/>
            <a:ext cx="694469" cy="694469"/>
          </a:xfrm>
          <a:prstGeom prst="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932" y="2668990"/>
            <a:ext cx="773003" cy="773003"/>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463194" y="2557880"/>
            <a:ext cx="909513" cy="909513"/>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3141" y="2633274"/>
            <a:ext cx="783319" cy="783319"/>
          </a:xfrm>
          <a:prstGeom prst="rect">
            <a:avLst/>
          </a:prstGeom>
        </p:spPr>
      </p:pic>
    </p:spTree>
    <p:extLst>
      <p:ext uri="{BB962C8B-B14F-4D97-AF65-F5344CB8AC3E}">
        <p14:creationId xmlns:p14="http://schemas.microsoft.com/office/powerpoint/2010/main" val="862666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1" lang="en-US" altLang="ja-JP" b="1" dirty="0" smtClean="0"/>
              <a:t>Easy-to-answer screen design</a:t>
            </a:r>
            <a:endParaRPr kumimoji="1" lang="ja-JP" altLang="en-US" b="1" dirty="0"/>
          </a:p>
        </p:txBody>
      </p:sp>
      <p:sp>
        <p:nvSpPr>
          <p:cNvPr id="53" name="正方形/長方形 52">
            <a:extLst>
              <a:ext uri="{FF2B5EF4-FFF2-40B4-BE49-F238E27FC236}">
                <a16:creationId xmlns:a16="http://schemas.microsoft.com/office/drawing/2014/main" xmlns="" id="{67C55135-17D8-41EA-90CC-8C90314D4D0C}"/>
              </a:ext>
            </a:extLst>
          </p:cNvPr>
          <p:cNvSpPr/>
          <p:nvPr/>
        </p:nvSpPr>
        <p:spPr>
          <a:xfrm>
            <a:off x="352338" y="1086995"/>
            <a:ext cx="9370501" cy="923330"/>
          </a:xfrm>
          <a:prstGeom prst="rect">
            <a:avLst/>
          </a:prstGeom>
        </p:spPr>
        <p:txBody>
          <a:bodyPr wrap="square">
            <a:spAutoFit/>
          </a:bodyPr>
          <a:lstStyle/>
          <a:p>
            <a:r>
              <a:rPr lang="en-US" altLang="ja-JP" sz="2200" b="1" dirty="0" smtClean="0">
                <a:solidFill>
                  <a:srgbClr val="1D2088"/>
                </a:solidFill>
                <a:latin typeface="游ゴシック" panose="020B0400000000000000" pitchFamily="50" charset="-128"/>
                <a:ea typeface="游ゴシック" panose="020B0400000000000000" pitchFamily="50" charset="-128"/>
              </a:rPr>
              <a:t>Easy-to-answer designed screen and survey template are provided</a:t>
            </a:r>
            <a:endParaRPr lang="en-US" altLang="ja-JP" sz="2200" b="1"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WEB service, retail, call center</a:t>
            </a:r>
            <a:r>
              <a:rPr lang="en-US" altLang="ja-JP" sz="1600" dirty="0" smtClean="0">
                <a:solidFill>
                  <a:srgbClr val="1D2088"/>
                </a:solidFill>
                <a:latin typeface="游ゴシック" panose="020B0400000000000000" pitchFamily="50" charset="-128"/>
                <a:ea typeface="游ゴシック" panose="020B0400000000000000" pitchFamily="50" charset="-128"/>
              </a:rPr>
              <a:t>, face-to-face business</a:t>
            </a:r>
            <a:r>
              <a:rPr lang="en-US" altLang="ja-JP" sz="1600" dirty="0" smtClean="0">
                <a:solidFill>
                  <a:srgbClr val="1D2088"/>
                </a:solidFill>
                <a:latin typeface="游ゴシック" panose="020B0400000000000000" pitchFamily="50" charset="-128"/>
                <a:ea typeface="游ゴシック" panose="020B0400000000000000" pitchFamily="50" charset="-128"/>
              </a:rPr>
              <a:t>, B-to-B business, etc</a:t>
            </a:r>
            <a:r>
              <a:rPr lang="en-US" altLang="ja-JP" sz="1600" dirty="0">
                <a:solidFill>
                  <a:srgbClr val="1D2088"/>
                </a:solidFill>
                <a:latin typeface="游ゴシック" panose="020B0400000000000000" pitchFamily="50" charset="-128"/>
                <a:ea typeface="游ゴシック" panose="020B0400000000000000" pitchFamily="50" charset="-128"/>
              </a:rPr>
              <a:t>.</a:t>
            </a:r>
          </a:p>
          <a:p>
            <a:pPr marL="746882" lvl="1" indent="-34290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Use template to speed up implementation</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sp>
        <p:nvSpPr>
          <p:cNvPr id="34" name="正方形/長方形 33"/>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5" name="正方形/長方形 34"/>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6" name="正方形/長方形 35"/>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正方形/長方形 37"/>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正方形/長方形 38"/>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正方形/長方形 39"/>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1" name="正方形/長方形 40"/>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6054849" y="2127250"/>
            <a:ext cx="2832601" cy="88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b="1" dirty="0" smtClean="0">
                <a:solidFill>
                  <a:schemeClr val="accent5">
                    <a:lumMod val="50000"/>
                  </a:schemeClr>
                </a:solidFill>
                <a:latin typeface="メイリオ" panose="020B0604030504040204" pitchFamily="50" charset="-128"/>
                <a:ea typeface="メイリオ" panose="020B0604030504040204" pitchFamily="50" charset="-128"/>
              </a:rPr>
              <a:t>Templat</a:t>
            </a:r>
            <a:r>
              <a:rPr lang="en-US" altLang="ja-JP" sz="1050" b="1" dirty="0" smtClean="0">
                <a:solidFill>
                  <a:schemeClr val="accent5">
                    <a:lumMod val="50000"/>
                  </a:schemeClr>
                </a:solidFill>
                <a:latin typeface="メイリオ" panose="020B0604030504040204" pitchFamily="50" charset="-128"/>
                <a:ea typeface="メイリオ" panose="020B0604030504040204" pitchFamily="50" charset="-128"/>
              </a:rPr>
              <a:t>e for </a:t>
            </a:r>
            <a:r>
              <a:rPr lang="en-US" altLang="ja-JP" sz="1050" b="1" dirty="0" smtClean="0">
                <a:solidFill>
                  <a:schemeClr val="accent5">
                    <a:lumMod val="50000"/>
                  </a:schemeClr>
                </a:solidFill>
                <a:latin typeface="メイリオ" panose="020B0604030504040204" pitchFamily="50" charset="-128"/>
                <a:ea typeface="メイリオ" panose="020B0604030504040204" pitchFamily="50" charset="-128"/>
              </a:rPr>
              <a:t>Web service</a:t>
            </a:r>
            <a:endParaRPr lang="ja-JP" altLang="en-US" sz="1050" b="1" dirty="0">
              <a:solidFill>
                <a:schemeClr val="accent5">
                  <a:lumMod val="50000"/>
                </a:schemeClr>
              </a:solidFill>
              <a:latin typeface="メイリオ" panose="020B0604030504040204" pitchFamily="50" charset="-128"/>
              <a:ea typeface="メイリオ" panose="020B0604030504040204" pitchFamily="50" charset="-128"/>
            </a:endParaRPr>
          </a:p>
          <a:p>
            <a:r>
              <a:rPr lang="en-US" altLang="ja-JP" sz="1200" dirty="0">
                <a:solidFill>
                  <a:schemeClr val="accent5">
                    <a:lumMod val="50000"/>
                  </a:schemeClr>
                </a:solidFill>
                <a:latin typeface="メイリオ" panose="020B0604030504040204" pitchFamily="50" charset="-128"/>
                <a:ea typeface="メイリオ" panose="020B0604030504040204" pitchFamily="50" charset="-128"/>
                <a:hlinkClick r:id="rId3"/>
              </a:rPr>
              <a:t>https://et.surveys.jp/-Ve4GGtm</a:t>
            </a:r>
            <a:endParaRPr lang="en-US" altLang="ja-JP" sz="1200" dirty="0">
              <a:solidFill>
                <a:schemeClr val="accent5">
                  <a:lumMod val="50000"/>
                </a:schemeClr>
              </a:solidFill>
              <a:latin typeface="メイリオ" panose="020B0604030504040204" pitchFamily="50" charset="-128"/>
              <a:ea typeface="メイリオ" panose="020B0604030504040204" pitchFamily="50" charset="-128"/>
            </a:endParaRPr>
          </a:p>
          <a:p>
            <a:r>
              <a:rPr lang="en-US" altLang="ja-JP" sz="900" dirty="0">
                <a:solidFill>
                  <a:schemeClr val="accent5">
                    <a:lumMod val="50000"/>
                  </a:schemeClr>
                </a:solidFill>
                <a:latin typeface="メイリオ" panose="020B0604030504040204" pitchFamily="50" charset="-128"/>
                <a:ea typeface="メイリオ" panose="020B0604030504040204" pitchFamily="50" charset="-128"/>
              </a:rPr>
              <a:t>※</a:t>
            </a:r>
            <a:r>
              <a:rPr lang="ja-JP" altLang="en-US" sz="900" dirty="0">
                <a:solidFill>
                  <a:schemeClr val="accent5">
                    <a:lumMod val="50000"/>
                  </a:schemeClr>
                </a:solidFill>
                <a:latin typeface="メイリオ" panose="020B0604030504040204" pitchFamily="50" charset="-128"/>
                <a:ea typeface="メイリオ" panose="020B0604030504040204" pitchFamily="50" charset="-128"/>
              </a:rPr>
              <a:t>サンプル「</a:t>
            </a:r>
            <a:r>
              <a:rPr lang="en-US" altLang="ja-JP" sz="900" dirty="0">
                <a:solidFill>
                  <a:schemeClr val="accent5">
                    <a:lumMod val="50000"/>
                  </a:schemeClr>
                </a:solidFill>
                <a:latin typeface="メイリオ" panose="020B0604030504040204" pitchFamily="50" charset="-128"/>
                <a:ea typeface="メイリオ" panose="020B0604030504040204" pitchFamily="50" charset="-128"/>
              </a:rPr>
              <a:t>Amazon</a:t>
            </a:r>
            <a:r>
              <a:rPr lang="ja-JP" altLang="en-US" sz="900" dirty="0">
                <a:solidFill>
                  <a:schemeClr val="accent5">
                    <a:lumMod val="50000"/>
                  </a:schemeClr>
                </a:solidFill>
                <a:latin typeface="メイリオ" panose="020B0604030504040204" pitchFamily="50" charset="-128"/>
                <a:ea typeface="メイリオ" panose="020B0604030504040204" pitchFamily="50" charset="-128"/>
              </a:rPr>
              <a:t>」</a:t>
            </a:r>
            <a:endParaRPr lang="en-US" altLang="ja-JP" sz="900" dirty="0">
              <a:solidFill>
                <a:schemeClr val="accent5">
                  <a:lumMod val="50000"/>
                </a:schemeClr>
              </a:solidFill>
              <a:latin typeface="メイリオ" panose="020B0604030504040204" pitchFamily="50" charset="-128"/>
              <a:ea typeface="メイリオ" panose="020B0604030504040204" pitchFamily="50" charset="-128"/>
            </a:endParaRPr>
          </a:p>
        </p:txBody>
      </p:sp>
      <p:sp>
        <p:nvSpPr>
          <p:cNvPr id="21" name="正方形/長方形 20"/>
          <p:cNvSpPr/>
          <p:nvPr/>
        </p:nvSpPr>
        <p:spPr>
          <a:xfrm>
            <a:off x="6054849" y="3009975"/>
            <a:ext cx="2832601" cy="88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b="1" dirty="0" smtClean="0">
                <a:solidFill>
                  <a:schemeClr val="accent5">
                    <a:lumMod val="50000"/>
                  </a:schemeClr>
                </a:solidFill>
                <a:latin typeface="メイリオ" panose="020B0604030504040204" pitchFamily="50" charset="-128"/>
                <a:ea typeface="メイリオ" panose="020B0604030504040204" pitchFamily="50" charset="-128"/>
              </a:rPr>
              <a:t>Template for retail</a:t>
            </a:r>
            <a:endParaRPr lang="ja-JP" altLang="en-US" sz="1050" b="1" dirty="0">
              <a:solidFill>
                <a:schemeClr val="accent5">
                  <a:lumMod val="50000"/>
                </a:schemeClr>
              </a:solidFill>
              <a:latin typeface="メイリオ" panose="020B0604030504040204" pitchFamily="50" charset="-128"/>
              <a:ea typeface="メイリオ" panose="020B0604030504040204" pitchFamily="50" charset="-128"/>
            </a:endParaRPr>
          </a:p>
          <a:p>
            <a:r>
              <a:rPr lang="en-US" altLang="ja-JP" sz="1200" dirty="0">
                <a:solidFill>
                  <a:schemeClr val="accent5">
                    <a:lumMod val="50000"/>
                  </a:schemeClr>
                </a:solidFill>
                <a:latin typeface="メイリオ" panose="020B0604030504040204" pitchFamily="50" charset="-128"/>
                <a:ea typeface="メイリオ" panose="020B0604030504040204" pitchFamily="50" charset="-128"/>
                <a:hlinkClick r:id="rId4"/>
              </a:rPr>
              <a:t>https://et.surveys.jp/lb8rIe2R</a:t>
            </a:r>
            <a:endParaRPr lang="en-US" altLang="ja-JP" sz="1200" dirty="0">
              <a:solidFill>
                <a:schemeClr val="accent5">
                  <a:lumMod val="50000"/>
                </a:schemeClr>
              </a:solidFill>
              <a:latin typeface="メイリオ" panose="020B0604030504040204" pitchFamily="50" charset="-128"/>
              <a:ea typeface="メイリオ" panose="020B0604030504040204" pitchFamily="50" charset="-128"/>
            </a:endParaRPr>
          </a:p>
          <a:p>
            <a:r>
              <a:rPr lang="en-US" altLang="ja-JP" sz="900" dirty="0">
                <a:solidFill>
                  <a:schemeClr val="accent5">
                    <a:lumMod val="50000"/>
                  </a:schemeClr>
                </a:solidFill>
                <a:latin typeface="メイリオ" panose="020B0604030504040204" pitchFamily="50" charset="-128"/>
                <a:ea typeface="メイリオ" panose="020B0604030504040204" pitchFamily="50" charset="-128"/>
              </a:rPr>
              <a:t>※</a:t>
            </a:r>
            <a:r>
              <a:rPr lang="ja-JP" altLang="en-US" sz="900" dirty="0">
                <a:solidFill>
                  <a:schemeClr val="accent5">
                    <a:lumMod val="50000"/>
                  </a:schemeClr>
                </a:solidFill>
                <a:latin typeface="メイリオ" panose="020B0604030504040204" pitchFamily="50" charset="-128"/>
                <a:ea typeface="メイリオ" panose="020B0604030504040204" pitchFamily="50" charset="-128"/>
              </a:rPr>
              <a:t>サンプル「</a:t>
            </a:r>
            <a:r>
              <a:rPr lang="en-US" altLang="ja-JP" sz="900" dirty="0">
                <a:solidFill>
                  <a:schemeClr val="accent5">
                    <a:lumMod val="50000"/>
                  </a:schemeClr>
                </a:solidFill>
                <a:latin typeface="メイリオ" panose="020B0604030504040204" pitchFamily="50" charset="-128"/>
                <a:ea typeface="メイリオ" panose="020B0604030504040204" pitchFamily="50" charset="-128"/>
              </a:rPr>
              <a:t>UNIQLO</a:t>
            </a:r>
            <a:r>
              <a:rPr lang="ja-JP" altLang="en-US" sz="900" dirty="0">
                <a:solidFill>
                  <a:schemeClr val="accent5">
                    <a:lumMod val="50000"/>
                  </a:schemeClr>
                </a:solidFill>
                <a:latin typeface="メイリオ" panose="020B0604030504040204" pitchFamily="50" charset="-128"/>
                <a:ea typeface="メイリオ" panose="020B0604030504040204" pitchFamily="50" charset="-128"/>
              </a:rPr>
              <a:t>」</a:t>
            </a:r>
            <a:endParaRPr lang="en-US" altLang="ja-JP" sz="900" dirty="0">
              <a:solidFill>
                <a:schemeClr val="accent5">
                  <a:lumMod val="50000"/>
                </a:schemeClr>
              </a:solidFill>
              <a:latin typeface="メイリオ" panose="020B0604030504040204" pitchFamily="50" charset="-128"/>
              <a:ea typeface="メイリオ" panose="020B0604030504040204" pitchFamily="50" charset="-128"/>
            </a:endParaRPr>
          </a:p>
        </p:txBody>
      </p:sp>
      <p:sp>
        <p:nvSpPr>
          <p:cNvPr id="22" name="正方形/長方形 21"/>
          <p:cNvSpPr/>
          <p:nvPr/>
        </p:nvSpPr>
        <p:spPr>
          <a:xfrm>
            <a:off x="6054849" y="3892700"/>
            <a:ext cx="2832601" cy="88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b="1" dirty="0" smtClean="0">
                <a:solidFill>
                  <a:schemeClr val="accent5">
                    <a:lumMod val="50000"/>
                  </a:schemeClr>
                </a:solidFill>
                <a:latin typeface="メイリオ" panose="020B0604030504040204" pitchFamily="50" charset="-128"/>
                <a:ea typeface="メイリオ" panose="020B0604030504040204" pitchFamily="50" charset="-128"/>
              </a:rPr>
              <a:t>Template for call center</a:t>
            </a:r>
            <a:endParaRPr lang="ja-JP" altLang="en-US" sz="1050" b="1" dirty="0">
              <a:solidFill>
                <a:schemeClr val="accent5">
                  <a:lumMod val="50000"/>
                </a:schemeClr>
              </a:solidFill>
              <a:latin typeface="メイリオ" panose="020B0604030504040204" pitchFamily="50" charset="-128"/>
              <a:ea typeface="メイリオ" panose="020B0604030504040204" pitchFamily="50" charset="-128"/>
            </a:endParaRPr>
          </a:p>
          <a:p>
            <a:r>
              <a:rPr lang="en-US" altLang="ja-JP" sz="1200" dirty="0">
                <a:solidFill>
                  <a:schemeClr val="accent5">
                    <a:lumMod val="50000"/>
                  </a:schemeClr>
                </a:solidFill>
                <a:latin typeface="メイリオ" panose="020B0604030504040204" pitchFamily="50" charset="-128"/>
                <a:ea typeface="メイリオ" panose="020B0604030504040204" pitchFamily="50" charset="-128"/>
                <a:hlinkClick r:id="rId5"/>
              </a:rPr>
              <a:t>https://et.surveys.jp/2Mm5JTK1</a:t>
            </a:r>
            <a:endParaRPr lang="en-US" altLang="ja-JP" sz="1200" dirty="0">
              <a:solidFill>
                <a:schemeClr val="accent5">
                  <a:lumMod val="50000"/>
                </a:schemeClr>
              </a:solidFill>
              <a:latin typeface="メイリオ" panose="020B0604030504040204" pitchFamily="50" charset="-128"/>
              <a:ea typeface="メイリオ" panose="020B0604030504040204" pitchFamily="50" charset="-128"/>
            </a:endParaRPr>
          </a:p>
        </p:txBody>
      </p:sp>
      <p:sp>
        <p:nvSpPr>
          <p:cNvPr id="23" name="正方形/長方形 22"/>
          <p:cNvSpPr/>
          <p:nvPr/>
        </p:nvSpPr>
        <p:spPr>
          <a:xfrm>
            <a:off x="6054849" y="4775425"/>
            <a:ext cx="2832601" cy="88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b="1" dirty="0" smtClean="0">
                <a:solidFill>
                  <a:schemeClr val="accent5">
                    <a:lumMod val="50000"/>
                  </a:schemeClr>
                </a:solidFill>
                <a:latin typeface="メイリオ" panose="020B0604030504040204" pitchFamily="50" charset="-128"/>
                <a:ea typeface="メイリオ" panose="020B0604030504040204" pitchFamily="50" charset="-128"/>
              </a:rPr>
              <a:t>Template for B-to-B business</a:t>
            </a:r>
            <a:endParaRPr lang="ja-JP" altLang="en-US" sz="1050" b="1" dirty="0">
              <a:solidFill>
                <a:schemeClr val="accent5">
                  <a:lumMod val="50000"/>
                </a:schemeClr>
              </a:solidFill>
              <a:latin typeface="メイリオ" panose="020B0604030504040204" pitchFamily="50" charset="-128"/>
              <a:ea typeface="メイリオ" panose="020B0604030504040204" pitchFamily="50" charset="-128"/>
            </a:endParaRPr>
          </a:p>
          <a:p>
            <a:r>
              <a:rPr lang="en-US" altLang="ja-JP" sz="1200" dirty="0">
                <a:solidFill>
                  <a:schemeClr val="accent5">
                    <a:lumMod val="50000"/>
                  </a:schemeClr>
                </a:solidFill>
                <a:latin typeface="メイリオ" panose="020B0604030504040204" pitchFamily="50" charset="-128"/>
                <a:ea typeface="メイリオ" panose="020B0604030504040204" pitchFamily="50" charset="-128"/>
                <a:hlinkClick r:id="rId6"/>
              </a:rPr>
              <a:t>https://et.surveys.jp/BK5YpUKO</a:t>
            </a:r>
            <a:endParaRPr lang="en-US" altLang="ja-JP" sz="1200" dirty="0">
              <a:solidFill>
                <a:schemeClr val="accent5">
                  <a:lumMod val="50000"/>
                </a:schemeClr>
              </a:solidFill>
              <a:latin typeface="メイリオ" panose="020B0604030504040204" pitchFamily="50" charset="-128"/>
              <a:ea typeface="メイリオ" panose="020B0604030504040204" pitchFamily="50" charset="-128"/>
            </a:endParaRPr>
          </a:p>
        </p:txBody>
      </p:sp>
      <p:sp>
        <p:nvSpPr>
          <p:cNvPr id="24" name="正方形/長方形 23"/>
          <p:cNvSpPr/>
          <p:nvPr/>
        </p:nvSpPr>
        <p:spPr>
          <a:xfrm>
            <a:off x="6054849" y="5658150"/>
            <a:ext cx="2832601" cy="88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b="1" dirty="0" smtClean="0">
                <a:solidFill>
                  <a:schemeClr val="accent5">
                    <a:lumMod val="50000"/>
                  </a:schemeClr>
                </a:solidFill>
                <a:latin typeface="メイリオ" panose="020B0604030504040204" pitchFamily="50" charset="-128"/>
                <a:ea typeface="メイリオ" panose="020B0604030504040204" pitchFamily="50" charset="-128"/>
              </a:rPr>
              <a:t>Template for customer service</a:t>
            </a:r>
            <a:endParaRPr lang="en-US" altLang="ja-JP" sz="1050" b="1" dirty="0">
              <a:solidFill>
                <a:schemeClr val="accent5">
                  <a:lumMod val="50000"/>
                </a:schemeClr>
              </a:solidFill>
              <a:latin typeface="メイリオ" panose="020B0604030504040204" pitchFamily="50" charset="-128"/>
              <a:ea typeface="メイリオ" panose="020B0604030504040204" pitchFamily="50" charset="-128"/>
            </a:endParaRPr>
          </a:p>
          <a:p>
            <a:r>
              <a:rPr lang="en-US" altLang="ja-JP" sz="1200" dirty="0">
                <a:solidFill>
                  <a:schemeClr val="accent5">
                    <a:lumMod val="50000"/>
                  </a:schemeClr>
                </a:solidFill>
                <a:latin typeface="メイリオ" panose="020B0604030504040204" pitchFamily="50" charset="-128"/>
                <a:ea typeface="メイリオ" panose="020B0604030504040204" pitchFamily="50" charset="-128"/>
                <a:hlinkClick r:id="rId7"/>
              </a:rPr>
              <a:t>https://et.surveys.jp/-veFX83j</a:t>
            </a:r>
            <a:endParaRPr lang="en-US" altLang="ja-JP" sz="1200" dirty="0">
              <a:solidFill>
                <a:schemeClr val="accent5">
                  <a:lumMod val="50000"/>
                </a:schemeClr>
              </a:solidFill>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rotWithShape="1">
          <a:blip r:embed="rId8"/>
          <a:srcRect l="41815" t="10681" r="29477" b="4220"/>
          <a:stretch/>
        </p:blipFill>
        <p:spPr>
          <a:xfrm>
            <a:off x="5156632" y="2124449"/>
            <a:ext cx="886812" cy="8640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7299" y="2124449"/>
            <a:ext cx="864000" cy="864000"/>
          </a:xfrm>
          <a:prstGeom prst="rect">
            <a:avLst/>
          </a:prstGeom>
        </p:spPr>
      </p:pic>
      <p:pic>
        <p:nvPicPr>
          <p:cNvPr id="11" name="図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87299" y="3012810"/>
            <a:ext cx="864000" cy="864000"/>
          </a:xfrm>
          <a:prstGeom prst="rect">
            <a:avLst/>
          </a:prstGeom>
        </p:spPr>
      </p:pic>
      <p:pic>
        <p:nvPicPr>
          <p:cNvPr id="7" name="図 6"/>
          <p:cNvPicPr>
            <a:picLocks noChangeAspect="1"/>
          </p:cNvPicPr>
          <p:nvPr/>
        </p:nvPicPr>
        <p:blipFill rotWithShape="1">
          <a:blip r:embed="rId11"/>
          <a:srcRect l="41790" t="11048" r="29861" b="4134"/>
          <a:stretch/>
        </p:blipFill>
        <p:spPr>
          <a:xfrm>
            <a:off x="5160730" y="5676150"/>
            <a:ext cx="878617" cy="8640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3" name="図 2"/>
          <p:cNvPicPr>
            <a:picLocks noChangeAspect="1"/>
          </p:cNvPicPr>
          <p:nvPr/>
        </p:nvPicPr>
        <p:blipFill rotWithShape="1">
          <a:blip r:embed="rId12"/>
          <a:srcRect l="41727" t="10830" r="29196" b="4071"/>
          <a:stretch/>
        </p:blipFill>
        <p:spPr>
          <a:xfrm>
            <a:off x="5150929" y="3007782"/>
            <a:ext cx="898218" cy="8640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4" name="図 3"/>
          <p:cNvPicPr>
            <a:picLocks noChangeAspect="1"/>
          </p:cNvPicPr>
          <p:nvPr/>
        </p:nvPicPr>
        <p:blipFill rotWithShape="1">
          <a:blip r:embed="rId13"/>
          <a:srcRect l="42854" t="11555" r="29838" b="8559"/>
          <a:stretch/>
        </p:blipFill>
        <p:spPr>
          <a:xfrm>
            <a:off x="5150725" y="4794150"/>
            <a:ext cx="898627" cy="8640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5" name="図 4"/>
          <p:cNvPicPr>
            <a:picLocks noChangeAspect="1"/>
          </p:cNvPicPr>
          <p:nvPr/>
        </p:nvPicPr>
        <p:blipFill rotWithShape="1">
          <a:blip r:embed="rId14"/>
          <a:srcRect l="41569" t="10773" r="29908" b="5251"/>
          <a:stretch/>
        </p:blipFill>
        <p:spPr>
          <a:xfrm>
            <a:off x="5153590" y="3895981"/>
            <a:ext cx="892896" cy="8640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12" name="図 1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87299" y="3899424"/>
            <a:ext cx="864000" cy="864000"/>
          </a:xfrm>
          <a:prstGeom prst="rect">
            <a:avLst/>
          </a:prstGeom>
        </p:spPr>
      </p:pic>
      <p:pic>
        <p:nvPicPr>
          <p:cNvPr id="13" name="図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87299" y="4787786"/>
            <a:ext cx="864000" cy="864000"/>
          </a:xfrm>
          <a:prstGeom prst="rect">
            <a:avLst/>
          </a:prstGeom>
        </p:spPr>
      </p:pic>
      <p:pic>
        <p:nvPicPr>
          <p:cNvPr id="14" name="図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687299" y="5676150"/>
            <a:ext cx="864000" cy="864000"/>
          </a:xfrm>
          <a:prstGeom prst="rect">
            <a:avLst/>
          </a:prstGeom>
        </p:spPr>
      </p:pic>
      <p:cxnSp>
        <p:nvCxnSpPr>
          <p:cNvPr id="16" name="直線コネクタ 15"/>
          <p:cNvCxnSpPr/>
          <p:nvPr/>
        </p:nvCxnSpPr>
        <p:spPr>
          <a:xfrm>
            <a:off x="5150725" y="2997593"/>
            <a:ext cx="424800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5150725" y="3887445"/>
            <a:ext cx="424800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150725" y="4777297"/>
            <a:ext cx="424800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5150725" y="5667150"/>
            <a:ext cx="424800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図 16"/>
          <p:cNvPicPr>
            <a:picLocks noChangeAspect="1"/>
          </p:cNvPicPr>
          <p:nvPr/>
        </p:nvPicPr>
        <p:blipFill rotWithShape="1">
          <a:blip r:embed="rId18"/>
          <a:srcRect l="8216" t="19948" r="67416" b="36519"/>
          <a:stretch/>
        </p:blipFill>
        <p:spPr>
          <a:xfrm>
            <a:off x="503595" y="2138899"/>
            <a:ext cx="2414016" cy="1417320"/>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8" name="図 17"/>
          <p:cNvPicPr>
            <a:picLocks noChangeAspect="1"/>
          </p:cNvPicPr>
          <p:nvPr/>
        </p:nvPicPr>
        <p:blipFill rotWithShape="1">
          <a:blip r:embed="rId19"/>
          <a:srcRect l="44929" t="18046" r="33501" b="8588"/>
          <a:stretch/>
        </p:blipFill>
        <p:spPr>
          <a:xfrm>
            <a:off x="2099743" y="2988449"/>
            <a:ext cx="2628607" cy="2938531"/>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9" name="図 18"/>
          <p:cNvPicPr>
            <a:picLocks noChangeAspect="1"/>
          </p:cNvPicPr>
          <p:nvPr/>
        </p:nvPicPr>
        <p:blipFill rotWithShape="1">
          <a:blip r:embed="rId20"/>
          <a:srcRect l="45062" t="19999" r="32692" b="18058"/>
          <a:stretch/>
        </p:blipFill>
        <p:spPr>
          <a:xfrm>
            <a:off x="1095733" y="4806558"/>
            <a:ext cx="1890980" cy="1730491"/>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44" name="図 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74022" y="2124449"/>
            <a:ext cx="960078" cy="825778"/>
          </a:xfrm>
          <a:prstGeom prst="rect">
            <a:avLst/>
          </a:prstGeom>
        </p:spPr>
      </p:pic>
      <p:pic>
        <p:nvPicPr>
          <p:cNvPr id="45" name="図 4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84910" y="3744374"/>
            <a:ext cx="1045831" cy="899536"/>
          </a:xfrm>
          <a:prstGeom prst="rect">
            <a:avLst/>
          </a:prstGeom>
        </p:spPr>
      </p:pic>
      <p:pic>
        <p:nvPicPr>
          <p:cNvPr id="47" name="図 4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425742" y="3987681"/>
            <a:ext cx="1674899" cy="2871255"/>
          </a:xfrm>
          <a:prstGeom prst="rect">
            <a:avLst/>
          </a:prstGeom>
        </p:spPr>
      </p:pic>
    </p:spTree>
    <p:extLst>
      <p:ext uri="{BB962C8B-B14F-4D97-AF65-F5344CB8AC3E}">
        <p14:creationId xmlns:p14="http://schemas.microsoft.com/office/powerpoint/2010/main" val="1195873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b="1" dirty="0" smtClean="0"/>
              <a:t>About “</a:t>
            </a:r>
            <a:r>
              <a:rPr lang="en-US" altLang="ja-JP" b="1" dirty="0" smtClean="0"/>
              <a:t>Emotion Tech</a:t>
            </a:r>
            <a:r>
              <a:rPr lang="en-US" altLang="ja-JP" b="1" dirty="0" smtClean="0"/>
              <a:t>”</a:t>
            </a:r>
            <a:endParaRPr kumimoji="1" lang="ja-JP" altLang="en-US" b="1" dirty="0"/>
          </a:p>
        </p:txBody>
      </p:sp>
      <p:grpSp>
        <p:nvGrpSpPr>
          <p:cNvPr id="7" name="グループ化 6"/>
          <p:cNvGrpSpPr/>
          <p:nvPr/>
        </p:nvGrpSpPr>
        <p:grpSpPr>
          <a:xfrm>
            <a:off x="615951" y="1509263"/>
            <a:ext cx="8674099" cy="5289489"/>
            <a:chOff x="416561" y="1234364"/>
            <a:chExt cx="8674099" cy="5518251"/>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1972" t="8232" r="1815" b="6358"/>
            <a:stretch/>
          </p:blipFill>
          <p:spPr>
            <a:xfrm>
              <a:off x="416561" y="1234364"/>
              <a:ext cx="8674099" cy="5465251"/>
            </a:xfrm>
            <a:prstGeom prst="rect">
              <a:avLst/>
            </a:prstGeom>
          </p:spPr>
        </p:pic>
        <p:sp>
          <p:nvSpPr>
            <p:cNvPr id="6" name="正方形/長方形 5"/>
            <p:cNvSpPr/>
            <p:nvPr/>
          </p:nvSpPr>
          <p:spPr>
            <a:xfrm>
              <a:off x="7198360" y="6543065"/>
              <a:ext cx="1892300"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269461" y="1089131"/>
            <a:ext cx="8982273" cy="461665"/>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A platform for “Customer Experience Management (</a:t>
            </a:r>
            <a:r>
              <a:rPr lang="en-US" altLang="ja-JP" sz="2400" b="1" dirty="0">
                <a:solidFill>
                  <a:srgbClr val="1D2088"/>
                </a:solidFill>
                <a:latin typeface="游ゴシック" panose="020B0400000000000000" pitchFamily="50" charset="-128"/>
                <a:ea typeface="游ゴシック" panose="020B0400000000000000" pitchFamily="50" charset="-128"/>
              </a:rPr>
              <a:t>CXM)</a:t>
            </a:r>
            <a:r>
              <a:rPr lang="en-US" altLang="ja-JP" sz="2400" b="1" dirty="0" smtClean="0">
                <a:solidFill>
                  <a:srgbClr val="1D2088"/>
                </a:solidFill>
                <a:latin typeface="游ゴシック" panose="020B0400000000000000" pitchFamily="50" charset="-128"/>
                <a:ea typeface="游ゴシック" panose="020B0400000000000000" pitchFamily="50" charset="-128"/>
              </a:rPr>
              <a:t>”</a:t>
            </a:r>
            <a:endParaRPr lang="en-US" altLang="ja-JP" sz="2400" b="1" dirty="0">
              <a:solidFill>
                <a:srgbClr val="1D2088"/>
              </a:solidFill>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990600" y="2127600"/>
            <a:ext cx="571500" cy="4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269320" y="548935"/>
            <a:ext cx="1480539" cy="369127"/>
          </a:xfrm>
          <a:prstGeom prst="rect">
            <a:avLst/>
          </a:prstGeom>
          <a:noFill/>
          <a:ln w="19050">
            <a:solidFill>
              <a:srgbClr val="E400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smtClean="0">
                <a:solidFill>
                  <a:srgbClr val="E4007F"/>
                </a:solidFill>
                <a:latin typeface="メイリオ" panose="020B0604030504040204" pitchFamily="50" charset="-128"/>
                <a:ea typeface="メイリオ" panose="020B0604030504040204" pitchFamily="50" charset="-128"/>
              </a:rPr>
              <a:t>See the details in attachments</a:t>
            </a:r>
            <a:endParaRPr lang="en-US" altLang="ja-JP" sz="1050" dirty="0">
              <a:solidFill>
                <a:srgbClr val="E4007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84517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615950" y="1458462"/>
            <a:ext cx="8674100" cy="5247137"/>
            <a:chOff x="279400" y="1130300"/>
            <a:chExt cx="9271000" cy="5905500"/>
          </a:xfrm>
        </p:grpSpPr>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2025" t="8864" r="2025" b="5025"/>
            <a:stretch/>
          </p:blipFill>
          <p:spPr>
            <a:xfrm>
              <a:off x="279400" y="1130300"/>
              <a:ext cx="9271000" cy="5905500"/>
            </a:xfrm>
            <a:prstGeom prst="rect">
              <a:avLst/>
            </a:prstGeom>
          </p:spPr>
        </p:pic>
        <p:sp>
          <p:nvSpPr>
            <p:cNvPr id="6" name="正方形/長方形 5"/>
            <p:cNvSpPr/>
            <p:nvPr/>
          </p:nvSpPr>
          <p:spPr>
            <a:xfrm>
              <a:off x="7474688" y="6826250"/>
              <a:ext cx="1892300"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p:nvPr>
        </p:nvSpPr>
        <p:spPr/>
        <p:txBody>
          <a:bodyPr/>
          <a:lstStyle/>
          <a:p>
            <a:r>
              <a:rPr lang="en-US" altLang="ja-JP" b="1" dirty="0" smtClean="0"/>
              <a:t>About “Emotion Tech</a:t>
            </a:r>
            <a:r>
              <a:rPr lang="en-US" altLang="ja-JP" b="1" dirty="0" smtClean="0"/>
              <a:t>”</a:t>
            </a:r>
            <a:endParaRPr kumimoji="1" lang="ja-JP" altLang="en-US" dirty="0"/>
          </a:p>
        </p:txBody>
      </p:sp>
      <p:sp>
        <p:nvSpPr>
          <p:cNvPr id="9" name="正方形/長方形 33"/>
          <p:cNvSpPr/>
          <p:nvPr/>
        </p:nvSpPr>
        <p:spPr>
          <a:xfrm>
            <a:off x="269461" y="1089131"/>
            <a:ext cx="8982273" cy="461665"/>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A platform for “Customer Experience Management (</a:t>
            </a:r>
            <a:r>
              <a:rPr lang="en-US" altLang="ja-JP" sz="2400" b="1" dirty="0">
                <a:solidFill>
                  <a:srgbClr val="1D2088"/>
                </a:solidFill>
                <a:latin typeface="游ゴシック" panose="020B0400000000000000" pitchFamily="50" charset="-128"/>
                <a:ea typeface="游ゴシック" panose="020B0400000000000000" pitchFamily="50" charset="-128"/>
              </a:rPr>
              <a:t>CXM)</a:t>
            </a:r>
            <a:r>
              <a:rPr lang="en-US" altLang="ja-JP" sz="2400" b="1" dirty="0" smtClean="0">
                <a:solidFill>
                  <a:srgbClr val="1D2088"/>
                </a:solidFill>
                <a:latin typeface="游ゴシック" panose="020B0400000000000000" pitchFamily="50" charset="-128"/>
                <a:ea typeface="游ゴシック" panose="020B0400000000000000" pitchFamily="50" charset="-128"/>
              </a:rPr>
              <a:t>”</a:t>
            </a:r>
            <a:endParaRPr lang="en-US" altLang="ja-JP" sz="2400" b="1" dirty="0">
              <a:solidFill>
                <a:srgbClr val="1D2088"/>
              </a:solidFill>
              <a:latin typeface="游ゴシック" panose="020B0400000000000000" pitchFamily="50" charset="-128"/>
              <a:ea typeface="游ゴシック" panose="020B0400000000000000" pitchFamily="50" charset="-128"/>
            </a:endParaRPr>
          </a:p>
        </p:txBody>
      </p:sp>
      <p:sp>
        <p:nvSpPr>
          <p:cNvPr id="10" name="正方形/長方形 11"/>
          <p:cNvSpPr/>
          <p:nvPr/>
        </p:nvSpPr>
        <p:spPr>
          <a:xfrm>
            <a:off x="8269320" y="548935"/>
            <a:ext cx="1480539" cy="369127"/>
          </a:xfrm>
          <a:prstGeom prst="rect">
            <a:avLst/>
          </a:prstGeom>
          <a:noFill/>
          <a:ln w="19050">
            <a:solidFill>
              <a:srgbClr val="E400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smtClean="0">
                <a:solidFill>
                  <a:srgbClr val="E4007F"/>
                </a:solidFill>
                <a:latin typeface="メイリオ" panose="020B0604030504040204" pitchFamily="50" charset="-128"/>
                <a:ea typeface="メイリオ" panose="020B0604030504040204" pitchFamily="50" charset="-128"/>
              </a:rPr>
              <a:t>See the details in attachments</a:t>
            </a:r>
            <a:endParaRPr lang="en-US" altLang="ja-JP" sz="1050" dirty="0">
              <a:solidFill>
                <a:srgbClr val="E4007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024449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lang="en-US" altLang="ja-JP" b="1" dirty="0" smtClean="0"/>
              <a:t>Survey distribution methods</a:t>
            </a:r>
            <a:endParaRPr kumimoji="1" lang="ja-JP" altLang="en-US" b="1" dirty="0"/>
          </a:p>
        </p:txBody>
      </p:sp>
      <p:sp>
        <p:nvSpPr>
          <p:cNvPr id="53" name="正方形/長方形 52">
            <a:extLst>
              <a:ext uri="{FF2B5EF4-FFF2-40B4-BE49-F238E27FC236}">
                <a16:creationId xmlns:a16="http://schemas.microsoft.com/office/drawing/2014/main" xmlns="" id="{67C55135-17D8-41EA-90CC-8C90314D4D0C}"/>
              </a:ext>
            </a:extLst>
          </p:cNvPr>
          <p:cNvSpPr/>
          <p:nvPr/>
        </p:nvSpPr>
        <p:spPr>
          <a:xfrm>
            <a:off x="265324" y="1086995"/>
            <a:ext cx="9374877" cy="954107"/>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Extensive know-how </a:t>
            </a:r>
            <a:r>
              <a:rPr lang="en-US" altLang="ja-JP" sz="2400" b="1" dirty="0" smtClean="0">
                <a:solidFill>
                  <a:srgbClr val="1D2088"/>
                </a:solidFill>
                <a:latin typeface="游ゴシック" panose="020B0400000000000000" pitchFamily="50" charset="-128"/>
                <a:ea typeface="游ゴシック" panose="020B0400000000000000" pitchFamily="50" charset="-128"/>
              </a:rPr>
              <a:t>on</a:t>
            </a:r>
            <a:r>
              <a:rPr lang="en-US" altLang="ja-JP" sz="2400" b="1" dirty="0" smtClean="0">
                <a:solidFill>
                  <a:srgbClr val="1D2088"/>
                </a:solidFill>
                <a:latin typeface="游ゴシック" panose="020B0400000000000000" pitchFamily="50" charset="-128"/>
                <a:ea typeface="游ゴシック" panose="020B0400000000000000" pitchFamily="50" charset="-128"/>
              </a:rPr>
              <a:t> acquiring survey answers are provided </a:t>
            </a:r>
            <a:endParaRPr lang="ja-JP" altLang="en-US" sz="2400" b="1"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Different methods for different respondents</a:t>
            </a:r>
            <a:endParaRPr lang="en-US" altLang="ja-JP" sz="1600"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Our customer success representative will give you recommendation about this issue</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sp>
        <p:nvSpPr>
          <p:cNvPr id="16" name="正方形/長方形 15"/>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7" name="正方形/長方形 16"/>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8" name="正方形/長方形 17"/>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1" name="正方形/長方形 20"/>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2" name="正方形/長方形 21"/>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aphicFrame>
        <p:nvGraphicFramePr>
          <p:cNvPr id="7" name="表 6"/>
          <p:cNvGraphicFramePr>
            <a:graphicFrameLocks noGrp="1"/>
          </p:cNvGraphicFramePr>
          <p:nvPr>
            <p:extLst>
              <p:ext uri="{D42A27DB-BD31-4B8C-83A1-F6EECF244321}">
                <p14:modId xmlns:p14="http://schemas.microsoft.com/office/powerpoint/2010/main" val="3019513021"/>
              </p:ext>
            </p:extLst>
          </p:nvPr>
        </p:nvGraphicFramePr>
        <p:xfrm>
          <a:off x="265324" y="2127603"/>
          <a:ext cx="9531536" cy="4412896"/>
        </p:xfrm>
        <a:graphic>
          <a:graphicData uri="http://schemas.openxmlformats.org/drawingml/2006/table">
            <a:tbl>
              <a:tblPr/>
              <a:tblGrid>
                <a:gridCol w="2650818">
                  <a:extLst>
                    <a:ext uri="{9D8B030D-6E8A-4147-A177-3AD203B41FA5}">
                      <a16:colId xmlns:a16="http://schemas.microsoft.com/office/drawing/2014/main" xmlns="" val="20000"/>
                    </a:ext>
                  </a:extLst>
                </a:gridCol>
                <a:gridCol w="299013">
                  <a:extLst>
                    <a:ext uri="{9D8B030D-6E8A-4147-A177-3AD203B41FA5}">
                      <a16:colId xmlns:a16="http://schemas.microsoft.com/office/drawing/2014/main" xmlns="" val="20001"/>
                    </a:ext>
                  </a:extLst>
                </a:gridCol>
                <a:gridCol w="1570571">
                  <a:extLst>
                    <a:ext uri="{9D8B030D-6E8A-4147-A177-3AD203B41FA5}">
                      <a16:colId xmlns:a16="http://schemas.microsoft.com/office/drawing/2014/main" xmlns="" val="20002"/>
                    </a:ext>
                  </a:extLst>
                </a:gridCol>
                <a:gridCol w="99807">
                  <a:extLst>
                    <a:ext uri="{9D8B030D-6E8A-4147-A177-3AD203B41FA5}">
                      <a16:colId xmlns:a16="http://schemas.microsoft.com/office/drawing/2014/main" xmlns="" val="20003"/>
                    </a:ext>
                  </a:extLst>
                </a:gridCol>
                <a:gridCol w="1570571">
                  <a:extLst>
                    <a:ext uri="{9D8B030D-6E8A-4147-A177-3AD203B41FA5}">
                      <a16:colId xmlns:a16="http://schemas.microsoft.com/office/drawing/2014/main" xmlns="" val="20004"/>
                    </a:ext>
                  </a:extLst>
                </a:gridCol>
                <a:gridCol w="99807">
                  <a:extLst>
                    <a:ext uri="{9D8B030D-6E8A-4147-A177-3AD203B41FA5}">
                      <a16:colId xmlns:a16="http://schemas.microsoft.com/office/drawing/2014/main" xmlns="" val="20005"/>
                    </a:ext>
                  </a:extLst>
                </a:gridCol>
                <a:gridCol w="1570571">
                  <a:extLst>
                    <a:ext uri="{9D8B030D-6E8A-4147-A177-3AD203B41FA5}">
                      <a16:colId xmlns:a16="http://schemas.microsoft.com/office/drawing/2014/main" xmlns="" val="20006"/>
                    </a:ext>
                  </a:extLst>
                </a:gridCol>
                <a:gridCol w="99807">
                  <a:extLst>
                    <a:ext uri="{9D8B030D-6E8A-4147-A177-3AD203B41FA5}">
                      <a16:colId xmlns:a16="http://schemas.microsoft.com/office/drawing/2014/main" xmlns="" val="20007"/>
                    </a:ext>
                  </a:extLst>
                </a:gridCol>
                <a:gridCol w="1570571">
                  <a:extLst>
                    <a:ext uri="{9D8B030D-6E8A-4147-A177-3AD203B41FA5}">
                      <a16:colId xmlns:a16="http://schemas.microsoft.com/office/drawing/2014/main" xmlns="" val="20008"/>
                    </a:ext>
                  </a:extLst>
                </a:gridCol>
              </a:tblGrid>
              <a:tr h="560246">
                <a:tc>
                  <a:txBody>
                    <a:bodyPr/>
                    <a:lstStyle/>
                    <a:p>
                      <a:pPr algn="ctr" fontAlgn="ctr"/>
                      <a:r>
                        <a:rPr lang="en-US" altLang="ja-JP" sz="1200" b="0" i="0" u="none" strike="noStrike" dirty="0" smtClean="0">
                          <a:solidFill>
                            <a:srgbClr val="1D2088"/>
                          </a:solidFill>
                          <a:effectLst/>
                          <a:latin typeface="メイリオ" panose="020B0604030504040204" pitchFamily="50" charset="-128"/>
                          <a:ea typeface="メイリオ" panose="020B0604030504040204" pitchFamily="50" charset="-128"/>
                        </a:rPr>
                        <a:t>Methods</a:t>
                      </a:r>
                      <a:endParaRPr lang="ja-JP" altLang="en-US" sz="12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w="6350" cap="flat" cmpd="sng" algn="ctr">
                      <a:solidFill>
                        <a:srgbClr val="1D2088"/>
                      </a:solidFill>
                      <a:prstDash val="solid"/>
                      <a:round/>
                      <a:headEnd type="none" w="med" len="med"/>
                      <a:tailEnd type="none" w="med" len="med"/>
                    </a:lnB>
                  </a:tcPr>
                </a:tc>
                <a:tc>
                  <a:txBody>
                    <a:bodyPr/>
                    <a:lstStyle/>
                    <a:p>
                      <a:pPr algn="l" fontAlgn="ctr"/>
                      <a:endParaRPr lang="ja-JP" altLang="en-US" sz="1200" b="0" i="0" u="none" strike="noStrike">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a:noFill/>
                    </a:lnB>
                  </a:tcPr>
                </a:tc>
                <a:tc>
                  <a:txBody>
                    <a:bodyPr/>
                    <a:lstStyle/>
                    <a:p>
                      <a:pPr algn="ctr" fontAlgn="ctr"/>
                      <a:r>
                        <a:rPr lang="en-US" altLang="ja-JP" sz="1200" b="0" i="0" u="none" strike="noStrike" dirty="0" smtClean="0">
                          <a:solidFill>
                            <a:srgbClr val="1D2088"/>
                          </a:solidFill>
                          <a:effectLst/>
                          <a:latin typeface="メイリオ" panose="020B0604030504040204" pitchFamily="50" charset="-128"/>
                          <a:ea typeface="メイリオ" panose="020B0604030504040204" pitchFamily="50" charset="-128"/>
                        </a:rPr>
                        <a:t>Response rate</a:t>
                      </a:r>
                      <a:endParaRPr lang="ja-JP" altLang="en-US" sz="12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w="6350" cap="flat" cmpd="sng" algn="ctr">
                      <a:solidFill>
                        <a:srgbClr val="1D2088"/>
                      </a:solidFill>
                      <a:prstDash val="solid"/>
                      <a:round/>
                      <a:headEnd type="none" w="med" len="med"/>
                      <a:tailEnd type="none" w="med" len="med"/>
                    </a:lnB>
                  </a:tcPr>
                </a:tc>
                <a:tc>
                  <a:txBody>
                    <a:bodyPr/>
                    <a:lstStyle/>
                    <a:p>
                      <a:pPr algn="ctr" fontAlgn="ctr"/>
                      <a:endParaRPr lang="ja-JP" altLang="en-US" sz="1200" b="0" i="0" u="none" strike="noStrike">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a:noFill/>
                    </a:lnB>
                  </a:tcPr>
                </a:tc>
                <a:tc>
                  <a:txBody>
                    <a:bodyPr/>
                    <a:lstStyle/>
                    <a:p>
                      <a:pPr algn="ctr" fontAlgn="ctr"/>
                      <a:r>
                        <a:rPr lang="en-US" altLang="ja-JP" sz="1200" b="0" i="0" u="none" strike="noStrike" dirty="0" smtClean="0">
                          <a:solidFill>
                            <a:srgbClr val="1D2088"/>
                          </a:solidFill>
                          <a:effectLst/>
                          <a:latin typeface="メイリオ" panose="020B0604030504040204" pitchFamily="50" charset="-128"/>
                          <a:ea typeface="メイリオ" panose="020B0604030504040204" pitchFamily="50" charset="-128"/>
                        </a:rPr>
                        <a:t>Difficulty in data</a:t>
                      </a:r>
                      <a:r>
                        <a:rPr lang="en-US" altLang="ja-JP" sz="1200" b="0" i="0" u="none" strike="noStrike" baseline="0" dirty="0" smtClean="0">
                          <a:solidFill>
                            <a:srgbClr val="1D2088"/>
                          </a:solidFill>
                          <a:effectLst/>
                          <a:latin typeface="メイリオ" panose="020B0604030504040204" pitchFamily="50" charset="-128"/>
                          <a:ea typeface="メイリオ" panose="020B0604030504040204" pitchFamily="50" charset="-128"/>
                        </a:rPr>
                        <a:t> collection</a:t>
                      </a:r>
                      <a:endParaRPr lang="ja-JP" altLang="en-US" sz="12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w="6350" cap="flat" cmpd="sng" algn="ctr">
                      <a:solidFill>
                        <a:srgbClr val="1D2088"/>
                      </a:solidFill>
                      <a:prstDash val="solid"/>
                      <a:round/>
                      <a:headEnd type="none" w="med" len="med"/>
                      <a:tailEnd type="none" w="med" len="med"/>
                    </a:lnB>
                  </a:tcPr>
                </a:tc>
                <a:tc>
                  <a:txBody>
                    <a:bodyPr/>
                    <a:lstStyle/>
                    <a:p>
                      <a:pPr algn="ctr" fontAlgn="ctr"/>
                      <a:endParaRPr lang="ja-JP" altLang="en-US" sz="12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a:noFill/>
                    </a:lnB>
                  </a:tcPr>
                </a:tc>
                <a:tc>
                  <a:txBody>
                    <a:bodyPr/>
                    <a:lstStyle/>
                    <a:p>
                      <a:pPr algn="ctr" fontAlgn="ctr"/>
                      <a:r>
                        <a:rPr lang="en-US" altLang="ja-JP" sz="1200" b="0" i="0" u="none" strike="noStrike" dirty="0" smtClean="0">
                          <a:solidFill>
                            <a:srgbClr val="1D2088"/>
                          </a:solidFill>
                          <a:effectLst/>
                          <a:latin typeface="メイリオ" panose="020B0604030504040204" pitchFamily="50" charset="-128"/>
                          <a:ea typeface="メイリオ" panose="020B0604030504040204" pitchFamily="50" charset="-128"/>
                        </a:rPr>
                        <a:t>Examples</a:t>
                      </a:r>
                    </a:p>
                    <a:p>
                      <a:pPr algn="ctr" fontAlgn="ct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※Respondents</a:t>
                      </a:r>
                      <a:endParaRPr lang="ja-JP" altLang="en-US" sz="10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w="6350" cap="flat" cmpd="sng" algn="ctr">
                      <a:solidFill>
                        <a:srgbClr val="1D2088"/>
                      </a:solidFill>
                      <a:prstDash val="solid"/>
                      <a:round/>
                      <a:headEnd type="none" w="med" len="med"/>
                      <a:tailEnd type="none" w="med" len="med"/>
                    </a:lnB>
                  </a:tcPr>
                </a:tc>
                <a:tc>
                  <a:txBody>
                    <a:bodyPr/>
                    <a:lstStyle/>
                    <a:p>
                      <a:pPr algn="ctr" fontAlgn="ctr"/>
                      <a:endParaRPr lang="ja-JP" altLang="en-US" sz="12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a:noFill/>
                    </a:lnB>
                  </a:tcPr>
                </a:tc>
                <a:tc>
                  <a:txBody>
                    <a:bodyPr/>
                    <a:lstStyle/>
                    <a:p>
                      <a:pPr algn="ctr" fontAlgn="ctr"/>
                      <a:r>
                        <a:rPr lang="en-US" altLang="ja-JP" sz="1200" b="0" i="0" u="none" strike="noStrike" dirty="0" smtClean="0">
                          <a:solidFill>
                            <a:srgbClr val="1D2088"/>
                          </a:solidFill>
                          <a:effectLst/>
                          <a:latin typeface="メイリオ" panose="020B0604030504040204" pitchFamily="50" charset="-128"/>
                          <a:ea typeface="メイリオ" panose="020B0604030504040204" pitchFamily="50" charset="-128"/>
                        </a:rPr>
                        <a:t>Specific distribution to certain individuals</a:t>
                      </a:r>
                      <a:r>
                        <a:rPr lang="ja-JP" altLang="en-US" sz="1200" b="0" i="0" u="none" strike="noStrike" dirty="0">
                          <a:solidFill>
                            <a:srgbClr val="1D2088"/>
                          </a:solidFill>
                          <a:effectLst/>
                          <a:latin typeface="メイリオ" panose="020B0604030504040204" pitchFamily="50" charset="-128"/>
                          <a:ea typeface="メイリオ" panose="020B0604030504040204" pitchFamily="50" charset="-128"/>
                        </a:rPr>
                        <a:t/>
                      </a:r>
                      <a:br>
                        <a:rPr lang="ja-JP" altLang="en-US" sz="1200" b="0" i="0" u="none" strike="noStrike" dirty="0">
                          <a:solidFill>
                            <a:srgbClr val="1D2088"/>
                          </a:solidFill>
                          <a:effectLst/>
                          <a:latin typeface="メイリオ" panose="020B0604030504040204" pitchFamily="50" charset="-128"/>
                          <a:ea typeface="メイリオ" panose="020B0604030504040204" pitchFamily="50" charset="-128"/>
                        </a:rPr>
                      </a:br>
                      <a:r>
                        <a:rPr lang="en-US" altLang="ja-JP" sz="1200" b="0" i="0" u="none" strike="noStrike" dirty="0" smtClean="0">
                          <a:solidFill>
                            <a:srgbClr val="1D2088"/>
                          </a:solidFill>
                          <a:effectLst/>
                          <a:latin typeface="メイリオ" panose="020B0604030504040204" pitchFamily="50" charset="-128"/>
                          <a:ea typeface="メイリオ" panose="020B0604030504040204" pitchFamily="50" charset="-128"/>
                        </a:rPr>
                        <a:t>Can/cannot</a:t>
                      </a:r>
                      <a:endParaRPr lang="ja-JP" altLang="en-US" sz="12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w="635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10000"/>
                  </a:ext>
                </a:extLst>
              </a:tr>
              <a:tr h="145802">
                <a:tc>
                  <a:txBody>
                    <a:bodyPr/>
                    <a:lstStyle/>
                    <a:p>
                      <a:pPr algn="l" fontAlgn="ctr"/>
                      <a:endParaRPr lang="ja-JP" altLang="en-US" sz="600" b="1" i="0" u="none" strike="noStrike">
                        <a:solidFill>
                          <a:srgbClr val="000000"/>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6350" cap="flat" cmpd="sng" algn="ctr">
                      <a:solidFill>
                        <a:srgbClr val="1D2088"/>
                      </a:solidFill>
                      <a:prstDash val="solid"/>
                      <a:round/>
                      <a:headEnd type="none" w="med" len="med"/>
                      <a:tailEnd type="none" w="med" len="med"/>
                    </a:lnT>
                    <a:lnB>
                      <a:noFill/>
                    </a:lnB>
                  </a:tcPr>
                </a:tc>
                <a:tc>
                  <a:txBody>
                    <a:bodyPr/>
                    <a:lstStyle/>
                    <a:p>
                      <a:pPr algn="l" fontAlgn="ctr"/>
                      <a:endParaRPr lang="ja-JP" altLang="en-US" sz="600" b="0" i="0" u="none" strike="noStrike">
                        <a:solidFill>
                          <a:srgbClr val="000000"/>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a:noFill/>
                    </a:lnB>
                  </a:tcPr>
                </a:tc>
                <a:tc>
                  <a:txBody>
                    <a:bodyPr/>
                    <a:lstStyle/>
                    <a:p>
                      <a:pPr algn="l" fontAlgn="ctr"/>
                      <a:endParaRPr lang="ja-JP" altLang="en-US" sz="600" b="0" i="0" u="none" strike="noStrike">
                        <a:solidFill>
                          <a:srgbClr val="000000"/>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l" fontAlgn="ctr"/>
                      <a:endParaRPr lang="ja-JP" altLang="en-US" sz="600" b="0" i="0" u="none" strike="noStrike">
                        <a:solidFill>
                          <a:srgbClr val="000000"/>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a:noFill/>
                    </a:lnB>
                  </a:tcPr>
                </a:tc>
                <a:tc>
                  <a:txBody>
                    <a:bodyPr/>
                    <a:lstStyle/>
                    <a:p>
                      <a:pPr algn="l" fontAlgn="ctr"/>
                      <a:endParaRPr lang="ja-JP" altLang="en-US" sz="600" b="0" i="0" u="none" strike="noStrike" dirty="0">
                        <a:solidFill>
                          <a:srgbClr val="000000"/>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l" fontAlgn="ctr"/>
                      <a:endParaRPr lang="ja-JP" altLang="en-US" sz="600" b="0" i="0" u="none" strike="noStrike" dirty="0">
                        <a:solidFill>
                          <a:srgbClr val="000000"/>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a:noFill/>
                    </a:lnB>
                  </a:tcPr>
                </a:tc>
                <a:tc>
                  <a:txBody>
                    <a:bodyPr/>
                    <a:lstStyle/>
                    <a:p>
                      <a:pPr algn="l" fontAlgn="ctr"/>
                      <a:endParaRPr lang="ja-JP" altLang="en-US" sz="600" b="0" i="0" u="none" strike="noStrike" dirty="0">
                        <a:solidFill>
                          <a:srgbClr val="000000"/>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l" fontAlgn="ctr"/>
                      <a:endParaRPr lang="ja-JP" altLang="en-US" sz="600" b="0" i="0" u="none" strike="noStrike">
                        <a:solidFill>
                          <a:srgbClr val="000000"/>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a:noFill/>
                    </a:lnB>
                  </a:tcPr>
                </a:tc>
                <a:tc>
                  <a:txBody>
                    <a:bodyPr/>
                    <a:lstStyle/>
                    <a:p>
                      <a:pPr algn="l" fontAlgn="ctr"/>
                      <a:endParaRPr lang="ja-JP" altLang="en-US" sz="600" b="0" i="0" u="none" strike="noStrike" dirty="0">
                        <a:solidFill>
                          <a:srgbClr val="000000"/>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10001"/>
                  </a:ext>
                </a:extLst>
              </a:tr>
              <a:tr h="732932">
                <a:tc>
                  <a:txBody>
                    <a:bodyPr/>
                    <a:lstStyle/>
                    <a:p>
                      <a:pPr algn="ctr" fontAlgn="ctr"/>
                      <a:r>
                        <a:rPr lang="en-US" altLang="ja-JP" sz="1400" b="1" i="0" u="none" strike="noStrike" dirty="0" smtClean="0">
                          <a:solidFill>
                            <a:srgbClr val="FFFFFF"/>
                          </a:solidFill>
                          <a:effectLst/>
                          <a:latin typeface="メイリオ" panose="020B0604030504040204" pitchFamily="50" charset="-128"/>
                          <a:ea typeface="メイリオ" panose="020B0604030504040204" pitchFamily="50" charset="-128"/>
                        </a:rPr>
                        <a:t>Email</a:t>
                      </a:r>
                      <a:endParaRPr lang="ja-JP" altLang="en-US" sz="1400" b="1" i="0" u="none" strike="noStrike" dirty="0">
                        <a:solidFill>
                          <a:srgbClr val="FFFFFF"/>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a:noFill/>
                    </a:lnT>
                    <a:lnB w="12700" cap="flat" cmpd="sng" algn="ctr">
                      <a:solidFill>
                        <a:schemeClr val="bg1"/>
                      </a:solidFill>
                      <a:prstDash val="solid"/>
                      <a:round/>
                      <a:headEnd type="none" w="med" len="med"/>
                      <a:tailEnd type="none" w="med" len="med"/>
                    </a:lnB>
                    <a:solidFill>
                      <a:srgbClr val="1D2088"/>
                    </a:solidFill>
                  </a:tcPr>
                </a:tc>
                <a:tc>
                  <a:txBody>
                    <a:bodyPr/>
                    <a:lstStyle/>
                    <a:p>
                      <a:pPr algn="l" fontAlgn="ctr"/>
                      <a:endParaRPr lang="ja-JP" altLang="en-US" sz="600" b="0" i="0" u="none" strike="noStrike">
                        <a:solidFill>
                          <a:srgbClr val="FFFFFF"/>
                        </a:solidFill>
                        <a:effectLst/>
                        <a:latin typeface="メイリオ" panose="020B0604030504040204" pitchFamily="50" charset="-128"/>
                        <a:ea typeface="メイリオ" panose="020B0604030504040204" pitchFamily="50" charset="-128"/>
                      </a:endParaRPr>
                    </a:p>
                  </a:txBody>
                  <a:tcPr marL="75984" marR="5066" marT="5066" marB="0" anchor="ctr">
                    <a:lnL>
                      <a:noFill/>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ja-JP" altLang="en-US" sz="2800" b="0" i="0" u="none" strike="noStrike" dirty="0">
                          <a:solidFill>
                            <a:srgbClr val="1D2088"/>
                          </a:solidFill>
                          <a:effectLst/>
                          <a:latin typeface="メイリオ" panose="020B0604030504040204" pitchFamily="50" charset="-128"/>
                          <a:ea typeface="メイリオ" panose="020B0604030504040204" pitchFamily="50" charset="-128"/>
                        </a:rPr>
                        <a:t>◎</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zh-TW" altLang="en-US" sz="2400" b="0" i="0" u="none" strike="noStrike" dirty="0">
                          <a:solidFill>
                            <a:srgbClr val="1D2088"/>
                          </a:solidFill>
                          <a:effectLst/>
                          <a:latin typeface="メイリオ" panose="020B0604030504040204" pitchFamily="50" charset="-128"/>
                          <a:ea typeface="メイリオ" panose="020B0604030504040204" pitchFamily="50" charset="-128"/>
                        </a:rPr>
                        <a:t>◎</a:t>
                      </a:r>
                      <a:r>
                        <a:rPr lang="zh-TW" altLang="en-US" sz="1600" b="0" i="0" u="none" strike="noStrike" dirty="0" smtClean="0">
                          <a:solidFill>
                            <a:srgbClr val="1D2088"/>
                          </a:solidFill>
                          <a:effectLst/>
                          <a:latin typeface="メイリオ" panose="020B0604030504040204" pitchFamily="50" charset="-128"/>
                          <a:ea typeface="メイリオ" panose="020B0604030504040204" pitchFamily="50" charset="-128"/>
                        </a:rPr>
                        <a:t>：</a:t>
                      </a:r>
                      <a:r>
                        <a:rPr lang="en-US" altLang="zh-TW" sz="1600" b="0" i="0" u="none" strike="noStrike" dirty="0" smtClean="0">
                          <a:solidFill>
                            <a:srgbClr val="1D2088"/>
                          </a:solidFill>
                          <a:effectLst/>
                          <a:latin typeface="メイリオ" panose="020B0604030504040204" pitchFamily="50" charset="-128"/>
                          <a:ea typeface="メイリオ" panose="020B0604030504040204" pitchFamily="50" charset="-128"/>
                        </a:rPr>
                        <a:t>Low</a:t>
                      </a:r>
                      <a:endParaRPr lang="zh-TW"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dirty="0">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Service</a:t>
                      </a:r>
                      <a:r>
                        <a:rPr lang="en-US" altLang="ja-JP" sz="1000" b="0" i="0" u="none" strike="noStrike" baseline="0" dirty="0" smtClean="0">
                          <a:solidFill>
                            <a:srgbClr val="1D2088"/>
                          </a:solidFill>
                          <a:effectLst/>
                          <a:latin typeface="メイリオ" panose="020B0604030504040204" pitchFamily="50" charset="-128"/>
                          <a:ea typeface="メイリオ" panose="020B0604030504040204" pitchFamily="50" charset="-128"/>
                        </a:rPr>
                        <a:t> members</a:t>
                      </a:r>
                    </a:p>
                    <a:p>
                      <a:pPr algn="ctr" fontAlgn="ctr"/>
                      <a:r>
                        <a:rPr lang="en-US" altLang="ja-JP" sz="1000" b="0" i="0" u="none" strike="noStrike" baseline="0" dirty="0" smtClean="0">
                          <a:solidFill>
                            <a:srgbClr val="1D2088"/>
                          </a:solidFill>
                          <a:effectLst/>
                          <a:latin typeface="メイリオ" panose="020B0604030504040204" pitchFamily="50" charset="-128"/>
                          <a:ea typeface="メイリオ" panose="020B0604030504040204" pitchFamily="50" charset="-128"/>
                        </a:rPr>
                        <a:t>&amp;</a:t>
                      </a:r>
                      <a:r>
                        <a:rPr lang="ja-JP" altLang="en-US" sz="1000" b="0" i="0" u="none" strike="noStrike" dirty="0">
                          <a:solidFill>
                            <a:srgbClr val="1D2088"/>
                          </a:solidFill>
                          <a:effectLst/>
                          <a:latin typeface="メイリオ" panose="020B0604030504040204" pitchFamily="50" charset="-128"/>
                          <a:ea typeface="メイリオ" panose="020B0604030504040204" pitchFamily="50" charset="-128"/>
                        </a:rPr>
                        <a:t/>
                      </a:r>
                      <a:br>
                        <a:rPr lang="ja-JP" altLang="en-US" sz="1000" b="0" i="0" u="none" strike="noStrike" dirty="0">
                          <a:solidFill>
                            <a:srgbClr val="1D2088"/>
                          </a:solidFill>
                          <a:effectLst/>
                          <a:latin typeface="メイリオ" panose="020B0604030504040204" pitchFamily="50" charset="-128"/>
                          <a:ea typeface="メイリオ" panose="020B0604030504040204" pitchFamily="50" charset="-128"/>
                        </a:rPr>
                      </a:b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Web service users</a:t>
                      </a:r>
                      <a:endParaRPr lang="ja-JP" altLang="en-US" sz="10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10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600" b="0" i="0" u="none" strike="noStrike" dirty="0" smtClean="0">
                          <a:solidFill>
                            <a:srgbClr val="1D2088"/>
                          </a:solidFill>
                          <a:effectLst/>
                          <a:latin typeface="メイリオ" panose="020B0604030504040204" pitchFamily="50" charset="-128"/>
                          <a:ea typeface="メイリオ" panose="020B0604030504040204" pitchFamily="50" charset="-128"/>
                        </a:rPr>
                        <a:t>Can</a:t>
                      </a:r>
                      <a:endParaRPr lang="ja-JP"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10002"/>
                  </a:ext>
                </a:extLst>
              </a:tr>
              <a:tr h="732932">
                <a:tc>
                  <a:txBody>
                    <a:bodyPr/>
                    <a:lstStyle/>
                    <a:p>
                      <a:pPr algn="ctr" fontAlgn="ctr"/>
                      <a:r>
                        <a:rPr lang="en-US" altLang="ja-JP" sz="1400" b="1" i="0" u="none" strike="noStrike" dirty="0">
                          <a:solidFill>
                            <a:srgbClr val="FFFFFF"/>
                          </a:solidFill>
                          <a:effectLst/>
                          <a:latin typeface="メイリオ" panose="020B0604030504040204" pitchFamily="50" charset="-128"/>
                          <a:ea typeface="メイリオ" panose="020B0604030504040204" pitchFamily="50" charset="-128"/>
                        </a:rPr>
                        <a:t>SMS</a:t>
                      </a:r>
                    </a:p>
                    <a:p>
                      <a:pPr algn="ctr" fontAlgn="ctr"/>
                      <a:r>
                        <a:rPr lang="ja-JP" altLang="en-US" sz="1100" b="1" i="0" u="none" strike="noStrike" dirty="0" smtClean="0">
                          <a:solidFill>
                            <a:srgbClr val="FFFFFF"/>
                          </a:solidFill>
                          <a:effectLst/>
                          <a:latin typeface="メイリオ" panose="020B0604030504040204" pitchFamily="50" charset="-128"/>
                          <a:ea typeface="メイリオ" panose="020B0604030504040204" pitchFamily="50" charset="-128"/>
                        </a:rPr>
                        <a:t>（</a:t>
                      </a:r>
                      <a:r>
                        <a:rPr lang="en-US" altLang="ja-JP" sz="1100" b="1" i="0" u="none" strike="noStrike" dirty="0" smtClean="0">
                          <a:solidFill>
                            <a:srgbClr val="FFFFFF"/>
                          </a:solidFill>
                          <a:effectLst/>
                          <a:latin typeface="メイリオ" panose="020B0604030504040204" pitchFamily="50" charset="-128"/>
                          <a:ea typeface="メイリオ" panose="020B0604030504040204" pitchFamily="50" charset="-128"/>
                        </a:rPr>
                        <a:t>Short message service</a:t>
                      </a:r>
                      <a:r>
                        <a:rPr lang="ja-JP" altLang="en-US" sz="1100" b="1" i="0" u="none" strike="noStrike" dirty="0" smtClean="0">
                          <a:solidFill>
                            <a:srgbClr val="FFFFFF"/>
                          </a:solidFill>
                          <a:effectLst/>
                          <a:latin typeface="メイリオ" panose="020B0604030504040204" pitchFamily="50" charset="-128"/>
                          <a:ea typeface="メイリオ" panose="020B0604030504040204" pitchFamily="50" charset="-128"/>
                        </a:rPr>
                        <a:t>）</a:t>
                      </a:r>
                      <a:r>
                        <a:rPr lang="ja-JP" altLang="en-US" sz="1100" b="1" i="0" u="none" strike="noStrike" dirty="0">
                          <a:solidFill>
                            <a:srgbClr val="FFFFFF"/>
                          </a:solidFill>
                          <a:effectLst/>
                          <a:latin typeface="メイリオ" panose="020B0604030504040204" pitchFamily="50" charset="-128"/>
                          <a:ea typeface="メイリオ" panose="020B0604030504040204" pitchFamily="50" charset="-128"/>
                        </a:rPr>
                        <a:t/>
                      </a:r>
                      <a:br>
                        <a:rPr lang="ja-JP" altLang="en-US" sz="1100" b="1" i="0" u="none" strike="noStrike" dirty="0">
                          <a:solidFill>
                            <a:srgbClr val="FFFFFF"/>
                          </a:solidFill>
                          <a:effectLst/>
                          <a:latin typeface="メイリオ" panose="020B0604030504040204" pitchFamily="50" charset="-128"/>
                          <a:ea typeface="メイリオ" panose="020B0604030504040204" pitchFamily="50" charset="-128"/>
                        </a:rPr>
                      </a:br>
                      <a:r>
                        <a:rPr lang="en-US" altLang="ja-JP" sz="800" b="1" i="0" u="none" strike="noStrike" dirty="0" smtClean="0">
                          <a:solidFill>
                            <a:srgbClr val="FFFFFF"/>
                          </a:solidFill>
                          <a:effectLst/>
                          <a:latin typeface="メイリオ" panose="020B0604030504040204" pitchFamily="50" charset="-128"/>
                          <a:ea typeface="メイリオ" panose="020B0604030504040204" pitchFamily="50" charset="-128"/>
                        </a:rPr>
                        <a:t>※Mobile</a:t>
                      </a:r>
                      <a:endParaRPr lang="ja-JP" altLang="en-US" sz="800" b="1" i="0" u="none" strike="noStrike" dirty="0">
                        <a:solidFill>
                          <a:srgbClr val="FFFFFF"/>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pPr algn="l" fontAlgn="ctr"/>
                      <a:endParaRPr lang="ja-JP" altLang="en-US" sz="600" b="0" i="0" u="none" strike="noStrike">
                        <a:solidFill>
                          <a:srgbClr val="FFFFFF"/>
                        </a:solidFill>
                        <a:effectLst/>
                        <a:latin typeface="メイリオ" panose="020B0604030504040204" pitchFamily="50" charset="-128"/>
                        <a:ea typeface="メイリオ" panose="020B0604030504040204" pitchFamily="50" charset="-128"/>
                      </a:endParaRPr>
                    </a:p>
                  </a:txBody>
                  <a:tcPr marL="75984" marR="5066" marT="5066" marB="0" anchor="ctr">
                    <a:lnL>
                      <a:noFill/>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ja-JP" altLang="en-US" sz="2000" b="0" i="0" u="none" strike="noStrike" dirty="0">
                          <a:solidFill>
                            <a:srgbClr val="1D2088"/>
                          </a:solidFill>
                          <a:effectLst/>
                          <a:latin typeface="メイリオ" panose="020B0604030504040204" pitchFamily="50" charset="-128"/>
                          <a:ea typeface="メイリオ" panose="020B0604030504040204" pitchFamily="50" charset="-128"/>
                        </a:rPr>
                        <a:t>○</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zh-TW" altLang="en-US" sz="2400" b="0" i="0" u="none" strike="noStrike" dirty="0">
                          <a:solidFill>
                            <a:srgbClr val="1D2088"/>
                          </a:solidFill>
                          <a:effectLst/>
                          <a:latin typeface="メイリオ" panose="020B0604030504040204" pitchFamily="50" charset="-128"/>
                          <a:ea typeface="メイリオ" panose="020B0604030504040204" pitchFamily="50" charset="-128"/>
                        </a:rPr>
                        <a:t>◎</a:t>
                      </a:r>
                      <a:r>
                        <a:rPr lang="zh-TW" altLang="en-US" sz="1600" b="0" i="0" u="none" strike="noStrike" dirty="0" smtClean="0">
                          <a:solidFill>
                            <a:srgbClr val="1D2088"/>
                          </a:solidFill>
                          <a:effectLst/>
                          <a:latin typeface="メイリオ" panose="020B0604030504040204" pitchFamily="50" charset="-128"/>
                          <a:ea typeface="メイリオ" panose="020B0604030504040204" pitchFamily="50" charset="-128"/>
                        </a:rPr>
                        <a:t>：</a:t>
                      </a:r>
                      <a:r>
                        <a:rPr lang="en-US" altLang="zh-TW" sz="1600" b="0" i="0" u="none" strike="noStrike" dirty="0" smtClean="0">
                          <a:solidFill>
                            <a:srgbClr val="1D2088"/>
                          </a:solidFill>
                          <a:effectLst/>
                          <a:latin typeface="メイリオ" panose="020B0604030504040204" pitchFamily="50" charset="-128"/>
                          <a:ea typeface="メイリオ" panose="020B0604030504040204" pitchFamily="50" charset="-128"/>
                        </a:rPr>
                        <a:t>Low</a:t>
                      </a:r>
                      <a:endParaRPr lang="zh-TW"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Service</a:t>
                      </a:r>
                      <a:r>
                        <a:rPr lang="en-US" altLang="ja-JP" sz="1000" b="0" i="0" u="none" strike="noStrike" baseline="0" dirty="0" smtClean="0">
                          <a:solidFill>
                            <a:srgbClr val="1D2088"/>
                          </a:solidFill>
                          <a:effectLst/>
                          <a:latin typeface="メイリオ" panose="020B0604030504040204" pitchFamily="50" charset="-128"/>
                          <a:ea typeface="メイリオ" panose="020B0604030504040204" pitchFamily="50" charset="-128"/>
                        </a:rPr>
                        <a:t> members</a:t>
                      </a:r>
                    </a:p>
                    <a:p>
                      <a:pPr algn="ctr" fontAlgn="ctr"/>
                      <a:r>
                        <a:rPr lang="en-US" altLang="ja-JP" sz="1000" b="0" i="0" u="none" strike="noStrike" baseline="0" dirty="0" smtClean="0">
                          <a:solidFill>
                            <a:srgbClr val="1D2088"/>
                          </a:solidFill>
                          <a:effectLst/>
                          <a:latin typeface="メイリオ" panose="020B0604030504040204" pitchFamily="50" charset="-128"/>
                          <a:ea typeface="メイリオ" panose="020B0604030504040204" pitchFamily="50" charset="-128"/>
                        </a:rPr>
                        <a:t>&amp;</a:t>
                      </a:r>
                      <a:r>
                        <a:rPr lang="ja-JP" altLang="en-US" sz="1000" b="0" i="0" u="none" strike="noStrike" dirty="0" smtClean="0">
                          <a:solidFill>
                            <a:srgbClr val="1D2088"/>
                          </a:solidFill>
                          <a:effectLst/>
                          <a:latin typeface="メイリオ" panose="020B0604030504040204" pitchFamily="50" charset="-128"/>
                          <a:ea typeface="メイリオ" panose="020B0604030504040204" pitchFamily="50" charset="-128"/>
                        </a:rPr>
                        <a:t/>
                      </a:r>
                      <a:br>
                        <a:rPr lang="ja-JP" altLang="en-US" sz="1000" b="0" i="0" u="none" strike="noStrike" dirty="0" smtClean="0">
                          <a:solidFill>
                            <a:srgbClr val="1D2088"/>
                          </a:solidFill>
                          <a:effectLst/>
                          <a:latin typeface="メイリオ" panose="020B0604030504040204" pitchFamily="50" charset="-128"/>
                          <a:ea typeface="メイリオ" panose="020B0604030504040204" pitchFamily="50" charset="-128"/>
                        </a:rPr>
                      </a:b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Web service users</a:t>
                      </a:r>
                      <a:endParaRPr lang="ja-JP" altLang="en-US" sz="10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10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600" b="0" i="0" u="none" strike="noStrike" dirty="0" smtClean="0">
                          <a:solidFill>
                            <a:srgbClr val="1D2088"/>
                          </a:solidFill>
                          <a:effectLst/>
                          <a:latin typeface="メイリオ" panose="020B0604030504040204" pitchFamily="50" charset="-128"/>
                          <a:ea typeface="メイリオ" panose="020B0604030504040204" pitchFamily="50" charset="-128"/>
                        </a:rPr>
                        <a:t>Can</a:t>
                      </a:r>
                      <a:endParaRPr lang="ja-JP"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10003"/>
                  </a:ext>
                </a:extLst>
              </a:tr>
              <a:tr h="560246">
                <a:tc>
                  <a:txBody>
                    <a:bodyPr/>
                    <a:lstStyle/>
                    <a:p>
                      <a:pPr algn="ctr" fontAlgn="ctr"/>
                      <a:r>
                        <a:rPr lang="en-US" altLang="ja-JP" sz="1400" b="1" i="0" u="none" strike="noStrike" dirty="0" smtClean="0">
                          <a:solidFill>
                            <a:srgbClr val="FFFFFF"/>
                          </a:solidFill>
                          <a:effectLst/>
                          <a:latin typeface="メイリオ" panose="020B0604030504040204" pitchFamily="50" charset="-128"/>
                          <a:ea typeface="メイリオ" panose="020B0604030504040204" pitchFamily="50" charset="-128"/>
                        </a:rPr>
                        <a:t>Banner</a:t>
                      </a:r>
                    </a:p>
                    <a:p>
                      <a:pPr algn="ctr" fontAlgn="ctr"/>
                      <a:r>
                        <a:rPr lang="en-US" altLang="ja-JP" sz="1400" b="1" i="0" u="none" strike="noStrike" dirty="0" smtClean="0">
                          <a:solidFill>
                            <a:srgbClr val="FFFFFF"/>
                          </a:solidFill>
                          <a:effectLst/>
                          <a:latin typeface="メイリオ" panose="020B0604030504040204" pitchFamily="50" charset="-128"/>
                          <a:ea typeface="メイリオ" panose="020B0604030504040204" pitchFamily="50" charset="-128"/>
                        </a:rPr>
                        <a:t>posed in application/web</a:t>
                      </a:r>
                      <a:endParaRPr lang="ja-JP" altLang="en-US" sz="1400" b="1" i="0" u="none" strike="noStrike" dirty="0">
                        <a:solidFill>
                          <a:srgbClr val="FFFFFF"/>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pPr algn="l" fontAlgn="ctr"/>
                      <a:endParaRPr lang="ja-JP" altLang="en-US" sz="600" b="0" i="0" u="none" strike="noStrike">
                        <a:solidFill>
                          <a:srgbClr val="FFFFFF"/>
                        </a:solidFill>
                        <a:effectLst/>
                        <a:latin typeface="メイリオ" panose="020B0604030504040204" pitchFamily="50" charset="-128"/>
                        <a:ea typeface="メイリオ" panose="020B0604030504040204" pitchFamily="50" charset="-128"/>
                      </a:endParaRPr>
                    </a:p>
                  </a:txBody>
                  <a:tcPr marL="75984" marR="5066" marT="5066" marB="0" anchor="ctr">
                    <a:lnL>
                      <a:noFill/>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ja-JP" altLang="en-US" sz="2000" b="0" i="0" u="none" strike="noStrike">
                          <a:solidFill>
                            <a:srgbClr val="1D2088"/>
                          </a:solidFill>
                          <a:effectLst/>
                          <a:latin typeface="メイリオ" panose="020B0604030504040204" pitchFamily="50" charset="-128"/>
                          <a:ea typeface="メイリオ" panose="020B0604030504040204" pitchFamily="50" charset="-128"/>
                        </a:rPr>
                        <a:t>○</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zh-TW" altLang="en-US" sz="2400" b="0" i="0" u="none" strike="noStrike" dirty="0">
                          <a:solidFill>
                            <a:srgbClr val="1D2088"/>
                          </a:solidFill>
                          <a:effectLst/>
                          <a:latin typeface="メイリオ" panose="020B0604030504040204" pitchFamily="50" charset="-128"/>
                          <a:ea typeface="メイリオ" panose="020B0604030504040204" pitchFamily="50" charset="-128"/>
                        </a:rPr>
                        <a:t>◎</a:t>
                      </a:r>
                      <a:r>
                        <a:rPr lang="zh-TW" altLang="en-US" sz="1600" b="0" i="0" u="none" strike="noStrike" dirty="0" smtClean="0">
                          <a:solidFill>
                            <a:srgbClr val="1D2088"/>
                          </a:solidFill>
                          <a:effectLst/>
                          <a:latin typeface="メイリオ" panose="020B0604030504040204" pitchFamily="50" charset="-128"/>
                          <a:ea typeface="メイリオ" panose="020B0604030504040204" pitchFamily="50" charset="-128"/>
                        </a:rPr>
                        <a:t>：</a:t>
                      </a:r>
                      <a:r>
                        <a:rPr lang="en-US" altLang="zh-TW" sz="1600" b="0" i="0" u="none" strike="noStrike" dirty="0" smtClean="0">
                          <a:solidFill>
                            <a:srgbClr val="1D2088"/>
                          </a:solidFill>
                          <a:effectLst/>
                          <a:latin typeface="メイリオ" panose="020B0604030504040204" pitchFamily="50" charset="-128"/>
                          <a:ea typeface="メイリオ" panose="020B0604030504040204" pitchFamily="50" charset="-128"/>
                        </a:rPr>
                        <a:t>Low</a:t>
                      </a:r>
                      <a:endParaRPr lang="zh-TW"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Unspecified web</a:t>
                      </a:r>
                      <a:r>
                        <a:rPr lang="en-US" altLang="ja-JP" sz="1000" b="0" i="0" u="none" strike="noStrike" baseline="0" dirty="0" smtClean="0">
                          <a:solidFill>
                            <a:srgbClr val="1D2088"/>
                          </a:solidFill>
                          <a:effectLst/>
                          <a:latin typeface="メイリオ" panose="020B0604030504040204" pitchFamily="50" charset="-128"/>
                          <a:ea typeface="メイリオ" panose="020B0604030504040204" pitchFamily="50" charset="-128"/>
                        </a:rPr>
                        <a:t> users</a:t>
                      </a:r>
                      <a:endParaRPr lang="ja-JP" altLang="en-US" sz="10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10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600" b="0" i="0" u="none" strike="noStrike" dirty="0" smtClean="0">
                          <a:solidFill>
                            <a:srgbClr val="1D2088"/>
                          </a:solidFill>
                          <a:effectLst/>
                          <a:latin typeface="メイリオ" panose="020B0604030504040204" pitchFamily="50" charset="-128"/>
                          <a:ea typeface="メイリオ" panose="020B0604030504040204" pitchFamily="50" charset="-128"/>
                        </a:rPr>
                        <a:t>Difficult</a:t>
                      </a:r>
                      <a:endParaRPr lang="ja-JP"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10004"/>
                  </a:ext>
                </a:extLst>
              </a:tr>
              <a:tr h="560246">
                <a:tc>
                  <a:txBody>
                    <a:bodyPr/>
                    <a:lstStyle/>
                    <a:p>
                      <a:pPr algn="ctr" fontAlgn="ctr"/>
                      <a:r>
                        <a:rPr lang="en-US" sz="1400" b="1" i="0" u="none" strike="noStrike" dirty="0" smtClean="0">
                          <a:solidFill>
                            <a:srgbClr val="FFFFFF"/>
                          </a:solidFill>
                          <a:effectLst/>
                          <a:latin typeface="メイリオ" panose="020B0604030504040204" pitchFamily="50" charset="-128"/>
                          <a:ea typeface="メイリオ" panose="020B0604030504040204" pitchFamily="50" charset="-128"/>
                        </a:rPr>
                        <a:t>SNS</a:t>
                      </a:r>
                      <a:br>
                        <a:rPr lang="en-US" sz="1400" b="1" i="0" u="none" strike="noStrike" dirty="0" smtClean="0">
                          <a:solidFill>
                            <a:srgbClr val="FFFFFF"/>
                          </a:solidFill>
                          <a:effectLst/>
                          <a:latin typeface="メイリオ" panose="020B0604030504040204" pitchFamily="50" charset="-128"/>
                          <a:ea typeface="メイリオ" panose="020B0604030504040204" pitchFamily="50" charset="-128"/>
                        </a:rPr>
                      </a:br>
                      <a:r>
                        <a:rPr lang="en-US" sz="800" b="1" i="0" u="none" strike="noStrike" dirty="0" smtClean="0">
                          <a:solidFill>
                            <a:srgbClr val="FFFFFF"/>
                          </a:solidFill>
                          <a:effectLst/>
                          <a:latin typeface="メイリオ" panose="020B0604030504040204" pitchFamily="50" charset="-128"/>
                          <a:ea typeface="メイリオ" panose="020B0604030504040204" pitchFamily="50" charset="-128"/>
                        </a:rPr>
                        <a:t>※</a:t>
                      </a:r>
                      <a:r>
                        <a:rPr lang="en-US" sz="800" b="1" i="0" u="none" strike="noStrike" dirty="0" err="1">
                          <a:solidFill>
                            <a:srgbClr val="FFFFFF"/>
                          </a:solidFill>
                          <a:effectLst/>
                          <a:latin typeface="メイリオ" panose="020B0604030504040204" pitchFamily="50" charset="-128"/>
                          <a:ea typeface="メイリオ" panose="020B0604030504040204" pitchFamily="50" charset="-128"/>
                        </a:rPr>
                        <a:t>Facebook、twitter、</a:t>
                      </a:r>
                      <a:r>
                        <a:rPr lang="en-US" sz="800" b="1" i="0" u="none" strike="noStrike" dirty="0" err="1" smtClean="0">
                          <a:solidFill>
                            <a:srgbClr val="FFFFFF"/>
                          </a:solidFill>
                          <a:effectLst/>
                          <a:latin typeface="メイリオ" panose="020B0604030504040204" pitchFamily="50" charset="-128"/>
                          <a:ea typeface="メイリオ" panose="020B0604030504040204" pitchFamily="50" charset="-128"/>
                        </a:rPr>
                        <a:t>instagram</a:t>
                      </a:r>
                      <a:endParaRPr lang="ja-JP" altLang="en-US" sz="1000" b="1" i="0" u="none" strike="noStrike" dirty="0">
                        <a:solidFill>
                          <a:srgbClr val="FFFFFF"/>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pPr algn="l" fontAlgn="ctr"/>
                      <a:endParaRPr lang="ja-JP" altLang="en-US" sz="600" b="0" i="0" u="none" strike="noStrike">
                        <a:solidFill>
                          <a:srgbClr val="FFFFFF"/>
                        </a:solidFill>
                        <a:effectLst/>
                        <a:latin typeface="メイリオ" panose="020B0604030504040204" pitchFamily="50" charset="-128"/>
                        <a:ea typeface="メイリオ" panose="020B0604030504040204" pitchFamily="50" charset="-128"/>
                      </a:endParaRPr>
                    </a:p>
                  </a:txBody>
                  <a:tcPr marL="75984" marR="5066" marT="5066" marB="0" anchor="ctr">
                    <a:lnL>
                      <a:noFill/>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ja-JP" altLang="en-US" sz="2000" b="0" i="0" u="none" strike="noStrike" dirty="0">
                          <a:solidFill>
                            <a:srgbClr val="1D2088"/>
                          </a:solidFill>
                          <a:effectLst/>
                          <a:latin typeface="メイリオ" panose="020B0604030504040204" pitchFamily="50" charset="-128"/>
                          <a:ea typeface="メイリオ" panose="020B0604030504040204" pitchFamily="50" charset="-128"/>
                        </a:rPr>
                        <a:t>△</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zh-TW" altLang="en-US" sz="2400" b="0" i="0" u="none" strike="noStrike" dirty="0">
                          <a:solidFill>
                            <a:srgbClr val="1D2088"/>
                          </a:solidFill>
                          <a:effectLst/>
                          <a:latin typeface="メイリオ" panose="020B0604030504040204" pitchFamily="50" charset="-128"/>
                          <a:ea typeface="メイリオ" panose="020B0604030504040204" pitchFamily="50" charset="-128"/>
                        </a:rPr>
                        <a:t>◎</a:t>
                      </a:r>
                      <a:r>
                        <a:rPr lang="zh-TW" altLang="en-US" sz="1600" b="0" i="0" u="none" strike="noStrike" dirty="0" smtClean="0">
                          <a:solidFill>
                            <a:srgbClr val="1D2088"/>
                          </a:solidFill>
                          <a:effectLst/>
                          <a:latin typeface="メイリオ" panose="020B0604030504040204" pitchFamily="50" charset="-128"/>
                          <a:ea typeface="メイリオ" panose="020B0604030504040204" pitchFamily="50" charset="-128"/>
                        </a:rPr>
                        <a:t>：</a:t>
                      </a:r>
                      <a:r>
                        <a:rPr lang="en-US" altLang="zh-TW" sz="1600" b="0" i="0" u="none" strike="noStrike" dirty="0" smtClean="0">
                          <a:solidFill>
                            <a:srgbClr val="1D2088"/>
                          </a:solidFill>
                          <a:effectLst/>
                          <a:latin typeface="メイリオ" panose="020B0604030504040204" pitchFamily="50" charset="-128"/>
                          <a:ea typeface="メイリオ" panose="020B0604030504040204" pitchFamily="50" charset="-128"/>
                        </a:rPr>
                        <a:t>Low</a:t>
                      </a:r>
                      <a:endParaRPr lang="zh-TW"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Unspecified web</a:t>
                      </a:r>
                      <a:r>
                        <a:rPr lang="en-US" altLang="ja-JP" sz="1000" b="0" i="0" u="none" strike="noStrike" baseline="0" dirty="0" smtClean="0">
                          <a:solidFill>
                            <a:srgbClr val="1D2088"/>
                          </a:solidFill>
                          <a:effectLst/>
                          <a:latin typeface="メイリオ" panose="020B0604030504040204" pitchFamily="50" charset="-128"/>
                          <a:ea typeface="メイリオ" panose="020B0604030504040204" pitchFamily="50" charset="-128"/>
                        </a:rPr>
                        <a:t> users</a:t>
                      </a:r>
                      <a:endParaRPr lang="ja-JP" altLang="en-US" sz="10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10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600" b="0" i="0" u="none" strike="noStrike" dirty="0" smtClean="0">
                          <a:solidFill>
                            <a:srgbClr val="1D2088"/>
                          </a:solidFill>
                          <a:effectLst/>
                          <a:latin typeface="メイリオ" panose="020B0604030504040204" pitchFamily="50" charset="-128"/>
                          <a:ea typeface="メイリオ" panose="020B0604030504040204" pitchFamily="50" charset="-128"/>
                        </a:rPr>
                        <a:t>Difficult</a:t>
                      </a:r>
                      <a:endParaRPr lang="ja-JP"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10005"/>
                  </a:ext>
                </a:extLst>
              </a:tr>
              <a:tr h="560246">
                <a:tc>
                  <a:txBody>
                    <a:bodyPr/>
                    <a:lstStyle/>
                    <a:p>
                      <a:pPr algn="ctr" fontAlgn="ctr"/>
                      <a:r>
                        <a:rPr lang="en-US" altLang="ja-JP" sz="1400" b="1" i="0" u="none" strike="noStrike" dirty="0" smtClean="0">
                          <a:solidFill>
                            <a:srgbClr val="FFFFFF"/>
                          </a:solidFill>
                          <a:effectLst/>
                          <a:latin typeface="メイリオ" panose="020B0604030504040204" pitchFamily="50" charset="-128"/>
                          <a:ea typeface="メイリオ" panose="020B0604030504040204" pitchFamily="50" charset="-128"/>
                        </a:rPr>
                        <a:t>QR receipt/ Card</a:t>
                      </a:r>
                      <a:r>
                        <a:rPr lang="en-US" altLang="ja-JP" sz="1400" b="1" i="0" u="none" strike="noStrike" baseline="0" dirty="0" smtClean="0">
                          <a:solidFill>
                            <a:srgbClr val="FFFFFF"/>
                          </a:solidFill>
                          <a:effectLst/>
                          <a:latin typeface="メイリオ" panose="020B0604030504040204" pitchFamily="50" charset="-128"/>
                          <a:ea typeface="メイリオ" panose="020B0604030504040204" pitchFamily="50" charset="-128"/>
                        </a:rPr>
                        <a:t> distribution</a:t>
                      </a:r>
                      <a:endParaRPr lang="ja-JP" altLang="en-US" sz="1400" b="1" i="0" u="none" strike="noStrike" dirty="0">
                        <a:solidFill>
                          <a:srgbClr val="FFFFFF"/>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pPr algn="l" fontAlgn="ctr"/>
                      <a:endParaRPr lang="ja-JP" altLang="en-US" sz="600" b="0" i="0" u="none" strike="noStrike" dirty="0">
                        <a:solidFill>
                          <a:srgbClr val="FFFFFF"/>
                        </a:solidFill>
                        <a:effectLst/>
                        <a:latin typeface="メイリオ" panose="020B0604030504040204" pitchFamily="50" charset="-128"/>
                        <a:ea typeface="メイリオ" panose="020B0604030504040204" pitchFamily="50" charset="-128"/>
                      </a:endParaRPr>
                    </a:p>
                  </a:txBody>
                  <a:tcPr marL="75984" marR="5066" marT="5066" marB="0" anchor="ctr">
                    <a:lnL>
                      <a:noFill/>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ja-JP" altLang="en-US" sz="2800" b="0" i="0" u="none" strike="noStrike" dirty="0">
                          <a:solidFill>
                            <a:srgbClr val="1D2088"/>
                          </a:solidFill>
                          <a:effectLst/>
                          <a:latin typeface="メイリオ" panose="020B0604030504040204" pitchFamily="50" charset="-128"/>
                          <a:ea typeface="メイリオ" panose="020B0604030504040204" pitchFamily="50" charset="-128"/>
                        </a:rPr>
                        <a:t>◎</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zh-TW" altLang="en-US" sz="1600" b="0" i="0" u="none" strike="noStrike" dirty="0">
                          <a:solidFill>
                            <a:srgbClr val="1D2088"/>
                          </a:solidFill>
                          <a:effectLst/>
                          <a:latin typeface="メイリオ" panose="020B0604030504040204" pitchFamily="50" charset="-128"/>
                          <a:ea typeface="メイリオ" panose="020B0604030504040204" pitchFamily="50" charset="-128"/>
                        </a:rPr>
                        <a:t>○</a:t>
                      </a:r>
                      <a:r>
                        <a:rPr lang="zh-TW" altLang="en-US" sz="1600" b="0" i="0" u="none" strike="noStrike" dirty="0" smtClean="0">
                          <a:solidFill>
                            <a:srgbClr val="1D2088"/>
                          </a:solidFill>
                          <a:effectLst/>
                          <a:latin typeface="メイリオ" panose="020B0604030504040204" pitchFamily="50" charset="-128"/>
                          <a:ea typeface="メイリオ" panose="020B0604030504040204" pitchFamily="50" charset="-128"/>
                        </a:rPr>
                        <a:t>：</a:t>
                      </a:r>
                      <a:r>
                        <a:rPr lang="en-US" altLang="zh-TW" sz="1600" b="0" i="0" u="none" strike="noStrike" dirty="0" smtClean="0">
                          <a:solidFill>
                            <a:srgbClr val="1D2088"/>
                          </a:solidFill>
                          <a:effectLst/>
                          <a:latin typeface="メイリオ" panose="020B0604030504040204" pitchFamily="50" charset="-128"/>
                          <a:ea typeface="メイリオ" panose="020B0604030504040204" pitchFamily="50" charset="-128"/>
                        </a:rPr>
                        <a:t>Medium</a:t>
                      </a:r>
                      <a:endParaRPr lang="zh-TW"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Unspecified store visitors</a:t>
                      </a:r>
                      <a:r>
                        <a:rPr lang="en-US" altLang="ja-JP" sz="1000" b="0" i="0" u="none" strike="noStrike" baseline="0" dirty="0" smtClean="0">
                          <a:solidFill>
                            <a:srgbClr val="1D2088"/>
                          </a:solidFill>
                          <a:effectLst/>
                          <a:latin typeface="メイリオ" panose="020B0604030504040204" pitchFamily="50" charset="-128"/>
                          <a:ea typeface="メイリオ" panose="020B0604030504040204" pitchFamily="50" charset="-128"/>
                        </a:rPr>
                        <a:t> </a:t>
                      </a:r>
                      <a:endParaRPr lang="ja-JP" altLang="en-US" sz="10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1000" b="0" i="0" u="none" strike="noStrike" dirty="0">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100" b="0" i="0" u="none" strike="noStrike" dirty="0" smtClean="0">
                          <a:solidFill>
                            <a:srgbClr val="1D2088"/>
                          </a:solidFill>
                          <a:effectLst/>
                          <a:latin typeface="メイリオ" panose="020B0604030504040204" pitchFamily="50" charset="-128"/>
                          <a:ea typeface="メイリオ" panose="020B0604030504040204" pitchFamily="50" charset="-128"/>
                        </a:rPr>
                        <a:t>Possible</a:t>
                      </a:r>
                    </a:p>
                    <a:p>
                      <a:pPr algn="ctr" fontAlgn="ct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E.g. receipt no.</a:t>
                      </a:r>
                      <a:endParaRPr lang="ja-JP" altLang="en-US" sz="11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10006"/>
                  </a:ext>
                </a:extLst>
              </a:tr>
              <a:tr h="560246">
                <a:tc>
                  <a:txBody>
                    <a:bodyPr/>
                    <a:lstStyle/>
                    <a:p>
                      <a:pPr algn="ctr" fontAlgn="ctr"/>
                      <a:r>
                        <a:rPr lang="en-US" altLang="ja-JP" sz="1400" b="1" i="0" u="none" strike="noStrike" dirty="0" smtClean="0">
                          <a:solidFill>
                            <a:srgbClr val="FFFFFF"/>
                          </a:solidFill>
                          <a:effectLst/>
                          <a:latin typeface="メイリオ" panose="020B0604030504040204" pitchFamily="50" charset="-128"/>
                          <a:ea typeface="メイリオ" panose="020B0604030504040204" pitchFamily="50" charset="-128"/>
                        </a:rPr>
                        <a:t>Traditional</a:t>
                      </a:r>
                      <a:r>
                        <a:rPr lang="en-US" altLang="ja-JP" sz="1400" b="1" i="0" u="none" strike="noStrike" baseline="0" dirty="0" smtClean="0">
                          <a:solidFill>
                            <a:srgbClr val="FFFFFF"/>
                          </a:solidFill>
                          <a:effectLst/>
                          <a:latin typeface="メイリオ" panose="020B0604030504040204" pitchFamily="50" charset="-128"/>
                          <a:ea typeface="メイリオ" panose="020B0604030504040204" pitchFamily="50" charset="-128"/>
                        </a:rPr>
                        <a:t> p</a:t>
                      </a:r>
                      <a:r>
                        <a:rPr lang="en-US" altLang="ja-JP" sz="1400" b="1" i="0" u="none" strike="noStrike" dirty="0" smtClean="0">
                          <a:solidFill>
                            <a:srgbClr val="FFFFFF"/>
                          </a:solidFill>
                          <a:effectLst/>
                          <a:latin typeface="メイリオ" panose="020B0604030504040204" pitchFamily="50" charset="-128"/>
                          <a:ea typeface="メイリオ" panose="020B0604030504040204" pitchFamily="50" charset="-128"/>
                        </a:rPr>
                        <a:t>aper</a:t>
                      </a:r>
                      <a:endParaRPr lang="ja-JP" altLang="en-US" sz="1400" b="1" i="0" u="none" strike="noStrike" dirty="0">
                        <a:solidFill>
                          <a:srgbClr val="FFFFFF"/>
                        </a:solidFill>
                        <a:effectLst/>
                        <a:latin typeface="メイリオ" panose="020B0604030504040204" pitchFamily="50" charset="-128"/>
                        <a:ea typeface="メイリオ" panose="020B0604030504040204" pitchFamily="50" charset="-128"/>
                      </a:endParaRPr>
                    </a:p>
                  </a:txBody>
                  <a:tcPr marL="5066" marR="5066" marT="5066" marB="0" anchor="ctr">
                    <a:lnL>
                      <a:noFill/>
                    </a:lnL>
                    <a:lnR>
                      <a:noFill/>
                    </a:lnR>
                    <a:lnT w="12700" cap="flat" cmpd="sng" algn="ctr">
                      <a:solidFill>
                        <a:schemeClr val="bg1"/>
                      </a:solidFill>
                      <a:prstDash val="solid"/>
                      <a:round/>
                      <a:headEnd type="none" w="med" len="med"/>
                      <a:tailEnd type="none" w="med" len="med"/>
                    </a:lnT>
                    <a:lnB>
                      <a:noFill/>
                    </a:lnB>
                    <a:solidFill>
                      <a:srgbClr val="1D2088"/>
                    </a:solidFill>
                  </a:tcPr>
                </a:tc>
                <a:tc>
                  <a:txBody>
                    <a:bodyPr/>
                    <a:lstStyle/>
                    <a:p>
                      <a:pPr algn="l" fontAlgn="ctr"/>
                      <a:endParaRPr lang="ja-JP" altLang="en-US" sz="600" b="0" i="0" u="none" strike="noStrike">
                        <a:solidFill>
                          <a:srgbClr val="FFFFFF"/>
                        </a:solidFill>
                        <a:effectLst/>
                        <a:latin typeface="メイリオ" panose="020B0604030504040204" pitchFamily="50" charset="-128"/>
                        <a:ea typeface="メイリオ" panose="020B0604030504040204" pitchFamily="50" charset="-128"/>
                      </a:endParaRPr>
                    </a:p>
                  </a:txBody>
                  <a:tcPr marL="75984" marR="5066" marT="5066" marB="0" anchor="ctr">
                    <a:lnL>
                      <a:noFill/>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ja-JP" altLang="en-US" sz="2000" b="0" i="0" u="none" strike="noStrike" dirty="0">
                          <a:solidFill>
                            <a:srgbClr val="1D2088"/>
                          </a:solidFill>
                          <a:effectLst/>
                          <a:latin typeface="メイリオ" panose="020B0604030504040204" pitchFamily="50" charset="-128"/>
                          <a:ea typeface="メイリオ" panose="020B0604030504040204" pitchFamily="50" charset="-128"/>
                        </a:rPr>
                        <a:t>△</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ja-JP" altLang="en-US" sz="1600" b="0" i="0" u="none" strike="noStrike" dirty="0">
                          <a:solidFill>
                            <a:srgbClr val="1D2088"/>
                          </a:solidFill>
                          <a:effectLst/>
                          <a:latin typeface="メイリオ" panose="020B0604030504040204" pitchFamily="50" charset="-128"/>
                          <a:ea typeface="メイリオ" panose="020B0604030504040204" pitchFamily="50" charset="-128"/>
                        </a:rPr>
                        <a:t>✕</a:t>
                      </a:r>
                      <a:r>
                        <a:rPr lang="ja-JP" altLang="en-US" sz="1600" b="0" i="0" u="none" strike="noStrike" dirty="0" smtClean="0">
                          <a:solidFill>
                            <a:srgbClr val="1D2088"/>
                          </a:solidFill>
                          <a:effectLst/>
                          <a:latin typeface="メイリオ" panose="020B0604030504040204" pitchFamily="50" charset="-128"/>
                          <a:ea typeface="メイリオ" panose="020B0604030504040204" pitchFamily="50" charset="-128"/>
                        </a:rPr>
                        <a:t>：</a:t>
                      </a:r>
                      <a:r>
                        <a:rPr lang="en-US" altLang="ja-JP" sz="1600" b="0" i="0" u="none" strike="noStrike" dirty="0" smtClean="0">
                          <a:solidFill>
                            <a:srgbClr val="1D2088"/>
                          </a:solidFill>
                          <a:effectLst/>
                          <a:latin typeface="メイリオ" panose="020B0604030504040204" pitchFamily="50" charset="-128"/>
                          <a:ea typeface="メイリオ" panose="020B0604030504040204" pitchFamily="50" charset="-128"/>
                        </a:rPr>
                        <a:t>High</a:t>
                      </a:r>
                      <a:endParaRPr lang="ja-JP"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8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000" b="0" i="0" u="none" strike="noStrike" dirty="0" smtClean="0">
                          <a:solidFill>
                            <a:srgbClr val="1D2088"/>
                          </a:solidFill>
                          <a:effectLst/>
                          <a:latin typeface="メイリオ" panose="020B0604030504040204" pitchFamily="50" charset="-128"/>
                          <a:ea typeface="メイリオ" panose="020B0604030504040204" pitchFamily="50" charset="-128"/>
                        </a:rPr>
                        <a:t>Unspecified store visitors</a:t>
                      </a:r>
                      <a:r>
                        <a:rPr lang="en-US" altLang="ja-JP" sz="1000" b="0" i="0" u="none" strike="noStrike" baseline="0" dirty="0" smtClean="0">
                          <a:solidFill>
                            <a:srgbClr val="1D2088"/>
                          </a:solidFill>
                          <a:effectLst/>
                          <a:latin typeface="メイリオ" panose="020B0604030504040204" pitchFamily="50" charset="-128"/>
                          <a:ea typeface="メイリオ" panose="020B0604030504040204" pitchFamily="50" charset="-128"/>
                        </a:rPr>
                        <a:t> </a:t>
                      </a:r>
                      <a:endParaRPr lang="ja-JP" altLang="en-US" sz="10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tc>
                  <a:txBody>
                    <a:bodyPr/>
                    <a:lstStyle/>
                    <a:p>
                      <a:pPr algn="ctr" fontAlgn="ctr"/>
                      <a:r>
                        <a:rPr lang="ja-JP" altLang="en-US" sz="1000" b="0" i="0" u="none" strike="noStrike">
                          <a:solidFill>
                            <a:srgbClr val="1D2088"/>
                          </a:solidFill>
                          <a:effectLst/>
                          <a:latin typeface="メイリオ" panose="020B0604030504040204" pitchFamily="50" charset="-128"/>
                          <a:ea typeface="メイリオ" panose="020B0604030504040204" pitchFamily="50" charset="-128"/>
                        </a:rPr>
                        <a:t>　</a:t>
                      </a: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a:noFill/>
                    </a:lnT>
                    <a:lnB>
                      <a:noFill/>
                    </a:lnB>
                  </a:tcPr>
                </a:tc>
                <a:tc>
                  <a:txBody>
                    <a:bodyPr/>
                    <a:lstStyle/>
                    <a:p>
                      <a:pPr algn="ctr" fontAlgn="ctr"/>
                      <a:r>
                        <a:rPr lang="en-US" altLang="ja-JP" sz="1600" b="0" i="0" u="none" strike="noStrike" dirty="0" smtClean="0">
                          <a:solidFill>
                            <a:srgbClr val="1D2088"/>
                          </a:solidFill>
                          <a:effectLst/>
                          <a:latin typeface="メイリオ" panose="020B0604030504040204" pitchFamily="50" charset="-128"/>
                          <a:ea typeface="メイリオ" panose="020B0604030504040204" pitchFamily="50" charset="-128"/>
                        </a:rPr>
                        <a:t>Difficult</a:t>
                      </a:r>
                      <a:endParaRPr lang="ja-JP" altLang="en-US" sz="1600" b="0" i="0" u="none" strike="noStrike" dirty="0">
                        <a:solidFill>
                          <a:srgbClr val="1D2088"/>
                        </a:solidFill>
                        <a:effectLst/>
                        <a:latin typeface="メイリオ" panose="020B0604030504040204" pitchFamily="50" charset="-128"/>
                        <a:ea typeface="メイリオ" panose="020B0604030504040204" pitchFamily="50" charset="-128"/>
                      </a:endParaRPr>
                    </a:p>
                  </a:txBody>
                  <a:tcPr marL="5066" marR="5066" marT="5066" marB="0" anchor="ctr">
                    <a:lnL w="6350" cap="flat" cmpd="sng" algn="ctr">
                      <a:solidFill>
                        <a:srgbClr val="1D2088"/>
                      </a:solidFill>
                      <a:prstDash val="solid"/>
                      <a:round/>
                      <a:headEnd type="none" w="med" len="med"/>
                      <a:tailEnd type="none" w="med" len="med"/>
                    </a:lnL>
                    <a:lnR w="6350" cap="flat" cmpd="sng" algn="ctr">
                      <a:solidFill>
                        <a:srgbClr val="1D2088"/>
                      </a:solidFill>
                      <a:prstDash val="solid"/>
                      <a:round/>
                      <a:headEnd type="none" w="med" len="med"/>
                      <a:tailEnd type="none" w="med" len="med"/>
                    </a:lnR>
                    <a:lnT w="6350" cap="flat" cmpd="sng" algn="ctr">
                      <a:solidFill>
                        <a:srgbClr val="1D2088"/>
                      </a:solidFill>
                      <a:prstDash val="solid"/>
                      <a:round/>
                      <a:headEnd type="none" w="med" len="med"/>
                      <a:tailEnd type="none" w="med" len="med"/>
                    </a:lnT>
                    <a:lnB w="635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0936599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t>Pricing</a:t>
            </a:r>
            <a:endParaRPr kumimoji="1" lang="ja-JP" altLang="en-US" b="1" dirty="0"/>
          </a:p>
        </p:txBody>
      </p:sp>
      <p:graphicFrame>
        <p:nvGraphicFramePr>
          <p:cNvPr id="20" name="表 19">
            <a:extLst>
              <a:ext uri="{FF2B5EF4-FFF2-40B4-BE49-F238E27FC236}">
                <a16:creationId xmlns:a16="http://schemas.microsoft.com/office/drawing/2014/main" xmlns="" id="{048996DA-D6C5-4028-AFC8-35CE1303B7C2}"/>
              </a:ext>
            </a:extLst>
          </p:cNvPr>
          <p:cNvGraphicFramePr>
            <a:graphicFrameLocks noGrp="1"/>
          </p:cNvGraphicFramePr>
          <p:nvPr>
            <p:extLst>
              <p:ext uri="{D42A27DB-BD31-4B8C-83A1-F6EECF244321}">
                <p14:modId xmlns:p14="http://schemas.microsoft.com/office/powerpoint/2010/main" val="1201252183"/>
              </p:ext>
            </p:extLst>
          </p:nvPr>
        </p:nvGraphicFramePr>
        <p:xfrm>
          <a:off x="265325" y="2127600"/>
          <a:ext cx="9374873" cy="1219200"/>
        </p:xfrm>
        <a:graphic>
          <a:graphicData uri="http://schemas.openxmlformats.org/drawingml/2006/table">
            <a:tbl>
              <a:tblPr firstRow="1" bandRow="1">
                <a:tableStyleId>{F2DE63D5-997A-4646-A377-4702673A728D}</a:tableStyleId>
              </a:tblPr>
              <a:tblGrid>
                <a:gridCol w="2118666">
                  <a:extLst>
                    <a:ext uri="{9D8B030D-6E8A-4147-A177-3AD203B41FA5}">
                      <a16:colId xmlns:a16="http://schemas.microsoft.com/office/drawing/2014/main" xmlns="" val="3481542202"/>
                    </a:ext>
                  </a:extLst>
                </a:gridCol>
                <a:gridCol w="3009779">
                  <a:extLst>
                    <a:ext uri="{9D8B030D-6E8A-4147-A177-3AD203B41FA5}">
                      <a16:colId xmlns:a16="http://schemas.microsoft.com/office/drawing/2014/main" xmlns="" val="3749312212"/>
                    </a:ext>
                  </a:extLst>
                </a:gridCol>
                <a:gridCol w="4246428">
                  <a:extLst>
                    <a:ext uri="{9D8B030D-6E8A-4147-A177-3AD203B41FA5}">
                      <a16:colId xmlns:a16="http://schemas.microsoft.com/office/drawing/2014/main" xmlns="" val="2326571669"/>
                    </a:ext>
                  </a:extLst>
                </a:gridCol>
              </a:tblGrid>
              <a:tr h="325876">
                <a:tc>
                  <a:txBody>
                    <a:bodyPr/>
                    <a:lstStyle/>
                    <a:p>
                      <a:pPr algn="ctr"/>
                      <a:endParaRPr kumimoji="1" lang="ja-JP" altLang="en-US" dirty="0">
                        <a:latin typeface="游ゴシック" panose="020B0400000000000000" pitchFamily="50" charset="-128"/>
                        <a:ea typeface="游ゴシック" panose="020B0400000000000000" pitchFamily="50" charset="-128"/>
                      </a:endParaRPr>
                    </a:p>
                  </a:txBody>
                  <a:tcPr anchor="ctr">
                    <a:solidFill>
                      <a:srgbClr val="1D2088"/>
                    </a:solidFill>
                  </a:tcPr>
                </a:tc>
                <a:tc>
                  <a:txBody>
                    <a:bodyPr/>
                    <a:lstStyle/>
                    <a:p>
                      <a:pPr algn="ctr"/>
                      <a:r>
                        <a:rPr kumimoji="1" lang="en-US" altLang="ja-JP" sz="1400" dirty="0" smtClean="0">
                          <a:latin typeface="游ゴシック" panose="020B0400000000000000" pitchFamily="50" charset="-128"/>
                          <a:ea typeface="游ゴシック" panose="020B0400000000000000" pitchFamily="50" charset="-128"/>
                        </a:rPr>
                        <a:t>Amount</a:t>
                      </a:r>
                      <a:endParaRPr kumimoji="1" lang="ja-JP" altLang="en-US" sz="1400" dirty="0">
                        <a:latin typeface="游ゴシック" panose="020B0400000000000000" pitchFamily="50" charset="-128"/>
                        <a:ea typeface="游ゴシック" panose="020B0400000000000000" pitchFamily="50" charset="-128"/>
                      </a:endParaRPr>
                    </a:p>
                  </a:txBody>
                  <a:tcPr anchor="ctr">
                    <a:solidFill>
                      <a:srgbClr val="1D2088"/>
                    </a:solidFill>
                  </a:tcPr>
                </a:tc>
                <a:tc>
                  <a:txBody>
                    <a:bodyPr/>
                    <a:lstStyle/>
                    <a:p>
                      <a:pPr algn="ctr"/>
                      <a:r>
                        <a:rPr kumimoji="1" lang="en-US" altLang="ja-JP" sz="1400" dirty="0" smtClean="0">
                          <a:latin typeface="游ゴシック" panose="020B0400000000000000" pitchFamily="50" charset="-128"/>
                          <a:ea typeface="游ゴシック" panose="020B0400000000000000" pitchFamily="50" charset="-128"/>
                        </a:rPr>
                        <a:t>Cover</a:t>
                      </a:r>
                      <a:endParaRPr kumimoji="1" lang="ja-JP" altLang="en-US" sz="1400" dirty="0">
                        <a:latin typeface="游ゴシック" panose="020B0400000000000000" pitchFamily="50" charset="-128"/>
                        <a:ea typeface="游ゴシック" panose="020B0400000000000000" pitchFamily="50" charset="-128"/>
                      </a:endParaRPr>
                    </a:p>
                  </a:txBody>
                  <a:tcPr anchor="ctr">
                    <a:solidFill>
                      <a:srgbClr val="1D2088"/>
                    </a:solidFill>
                  </a:tcPr>
                </a:tc>
                <a:extLst>
                  <a:ext uri="{0D108BD9-81ED-4DB2-BD59-A6C34878D82A}">
                    <a16:rowId xmlns:a16="http://schemas.microsoft.com/office/drawing/2014/main" xmlns="" val="1128453439"/>
                  </a:ext>
                </a:extLst>
              </a:tr>
              <a:tr h="833326">
                <a:tc>
                  <a:txBody>
                    <a:bodyPr/>
                    <a:lstStyle/>
                    <a:p>
                      <a:pPr algn="ctr"/>
                      <a:r>
                        <a:rPr kumimoji="1" lang="en-US" altLang="ja-JP" sz="1800" b="1" dirty="0" smtClean="0">
                          <a:solidFill>
                            <a:srgbClr val="1D2088"/>
                          </a:solidFill>
                          <a:latin typeface="游ゴシック" panose="020B0400000000000000" pitchFamily="50" charset="-128"/>
                          <a:ea typeface="游ゴシック" panose="020B0400000000000000" pitchFamily="50" charset="-128"/>
                        </a:rPr>
                        <a:t>Initial installation charge</a:t>
                      </a:r>
                      <a:endParaRPr kumimoji="1" lang="ja-JP" altLang="en-US" sz="1800" b="1"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pPr algn="ctr"/>
                      <a:r>
                        <a:rPr kumimoji="1" lang="en-US" altLang="ja-JP" sz="2000" b="1" dirty="0" smtClean="0">
                          <a:solidFill>
                            <a:srgbClr val="1D2088"/>
                          </a:solidFill>
                          <a:latin typeface="游ゴシック" panose="020B0400000000000000" pitchFamily="50" charset="-128"/>
                          <a:ea typeface="游ゴシック" panose="020B0400000000000000" pitchFamily="50" charset="-128"/>
                        </a:rPr>
                        <a:t>300,000</a:t>
                      </a:r>
                      <a:r>
                        <a:rPr kumimoji="1" lang="en-US" altLang="ja-JP" sz="2000" b="1" baseline="0" dirty="0">
                          <a:solidFill>
                            <a:srgbClr val="1D2088"/>
                          </a:solidFill>
                          <a:latin typeface="游ゴシック" panose="020B0400000000000000" pitchFamily="50" charset="-128"/>
                          <a:ea typeface="游ゴシック" panose="020B0400000000000000" pitchFamily="50" charset="-128"/>
                        </a:rPr>
                        <a:t> </a:t>
                      </a:r>
                      <a:r>
                        <a:rPr kumimoji="1" lang="en-US" altLang="ja-JP" sz="2000" b="1" baseline="0" dirty="0" smtClean="0">
                          <a:solidFill>
                            <a:srgbClr val="1D2088"/>
                          </a:solidFill>
                          <a:latin typeface="游ゴシック" panose="020B0400000000000000" pitchFamily="50" charset="-128"/>
                          <a:ea typeface="游ゴシック" panose="020B0400000000000000" pitchFamily="50" charset="-128"/>
                        </a:rPr>
                        <a:t>yen</a:t>
                      </a:r>
                      <a:endParaRPr kumimoji="1" lang="en-US" altLang="ja-JP" sz="2000" b="1" dirty="0">
                        <a:solidFill>
                          <a:srgbClr val="1D2088"/>
                        </a:solidFill>
                        <a:latin typeface="游ゴシック" panose="020B0400000000000000" pitchFamily="50" charset="-128"/>
                        <a:ea typeface="游ゴシック" panose="020B0400000000000000" pitchFamily="50" charset="-128"/>
                      </a:endParaRPr>
                    </a:p>
                    <a:p>
                      <a:pPr algn="ctr"/>
                      <a:r>
                        <a:rPr kumimoji="1" lang="en-US" altLang="ja-JP" sz="1100" b="0" dirty="0" smtClean="0">
                          <a:solidFill>
                            <a:srgbClr val="1D2088"/>
                          </a:solidFill>
                          <a:latin typeface="游ゴシック" panose="020B0400000000000000" pitchFamily="50" charset="-128"/>
                          <a:ea typeface="游ゴシック" panose="020B0400000000000000" pitchFamily="50" charset="-128"/>
                        </a:rPr>
                        <a:t>※For</a:t>
                      </a:r>
                      <a:r>
                        <a:rPr kumimoji="1" lang="en-US" altLang="ja-JP" sz="1100" b="0" baseline="0" dirty="0" smtClean="0">
                          <a:solidFill>
                            <a:srgbClr val="1D2088"/>
                          </a:solidFill>
                          <a:latin typeface="游ゴシック" panose="020B0400000000000000" pitchFamily="50" charset="-128"/>
                          <a:ea typeface="游ゴシック" panose="020B0400000000000000" pitchFamily="50" charset="-128"/>
                        </a:rPr>
                        <a:t> the f</a:t>
                      </a:r>
                      <a:r>
                        <a:rPr kumimoji="1" lang="en-US" altLang="ja-JP" sz="1100" b="0" dirty="0" smtClean="0">
                          <a:solidFill>
                            <a:srgbClr val="1D2088"/>
                          </a:solidFill>
                          <a:latin typeface="游ゴシック" panose="020B0400000000000000" pitchFamily="50" charset="-128"/>
                          <a:ea typeface="游ゴシック" panose="020B0400000000000000" pitchFamily="50" charset="-128"/>
                        </a:rPr>
                        <a:t>irst time only</a:t>
                      </a:r>
                      <a:endParaRPr kumimoji="1" lang="ja-JP" altLang="en-US" sz="1100" b="0"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r>
                        <a:rPr kumimoji="1" lang="ja-JP" altLang="en-US" sz="100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dirty="0" smtClean="0">
                          <a:solidFill>
                            <a:srgbClr val="1D2088"/>
                          </a:solidFill>
                          <a:latin typeface="游ゴシック" panose="020B0400000000000000" pitchFamily="50" charset="-128"/>
                          <a:ea typeface="游ゴシック" panose="020B0400000000000000" pitchFamily="50" charset="-128"/>
                        </a:rPr>
                        <a:t>Survey</a:t>
                      </a:r>
                      <a:r>
                        <a:rPr kumimoji="1" lang="en-US" altLang="ja-JP" sz="1000" baseline="0" dirty="0" smtClean="0">
                          <a:solidFill>
                            <a:srgbClr val="1D2088"/>
                          </a:solidFill>
                          <a:latin typeface="游ゴシック" panose="020B0400000000000000" pitchFamily="50" charset="-128"/>
                          <a:ea typeface="游ゴシック" panose="020B0400000000000000" pitchFamily="50" charset="-128"/>
                        </a:rPr>
                        <a:t> template</a:t>
                      </a:r>
                      <a:r>
                        <a:rPr kumimoji="1" lang="ja-JP" altLang="en-US" sz="100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dirty="0">
                          <a:solidFill>
                            <a:srgbClr val="1D2088"/>
                          </a:solidFill>
                          <a:latin typeface="游ゴシック" panose="020B0400000000000000" pitchFamily="50" charset="-128"/>
                          <a:ea typeface="游ゴシック" panose="020B0400000000000000" pitchFamily="50" charset="-128"/>
                        </a:rPr>
                        <a:t>¹</a:t>
                      </a:r>
                    </a:p>
                    <a:p>
                      <a:r>
                        <a:rPr kumimoji="1" lang="ja-JP" altLang="en-US" sz="100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dirty="0" smtClean="0">
                          <a:solidFill>
                            <a:srgbClr val="1D2088"/>
                          </a:solidFill>
                          <a:latin typeface="游ゴシック" panose="020B0400000000000000" pitchFamily="50" charset="-128"/>
                          <a:ea typeface="游ゴシック" panose="020B0400000000000000" pitchFamily="50" charset="-128"/>
                        </a:rPr>
                        <a:t>System manual</a:t>
                      </a:r>
                      <a:endParaRPr kumimoji="1" lang="en-US" altLang="ja-JP" sz="1000" dirty="0">
                        <a:solidFill>
                          <a:srgbClr val="1D2088"/>
                        </a:solidFill>
                        <a:latin typeface="游ゴシック" panose="020B0400000000000000" pitchFamily="50" charset="-128"/>
                        <a:ea typeface="游ゴシック" panose="020B0400000000000000" pitchFamily="50" charset="-128"/>
                      </a:endParaRPr>
                    </a:p>
                    <a:p>
                      <a:r>
                        <a:rPr kumimoji="1" lang="ja-JP" altLang="en-US" sz="100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dirty="0" smtClean="0">
                          <a:solidFill>
                            <a:srgbClr val="1D2088"/>
                          </a:solidFill>
                          <a:latin typeface="游ゴシック" panose="020B0400000000000000" pitchFamily="50" charset="-128"/>
                          <a:ea typeface="游ゴシック" panose="020B0400000000000000" pitchFamily="50" charset="-128"/>
                        </a:rPr>
                        <a:t>How to use</a:t>
                      </a:r>
                      <a:r>
                        <a:rPr kumimoji="1" lang="en-US" altLang="ja-JP" sz="1000" baseline="0" dirty="0" smtClean="0">
                          <a:solidFill>
                            <a:srgbClr val="1D2088"/>
                          </a:solidFill>
                          <a:latin typeface="游ゴシック" panose="020B0400000000000000" pitchFamily="50" charset="-128"/>
                          <a:ea typeface="游ゴシック" panose="020B0400000000000000" pitchFamily="50" charset="-128"/>
                        </a:rPr>
                        <a:t> the system</a:t>
                      </a:r>
                      <a:r>
                        <a:rPr kumimoji="1" lang="ja-JP" altLang="en-US" sz="100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dirty="0">
                          <a:solidFill>
                            <a:srgbClr val="1D2088"/>
                          </a:solidFill>
                          <a:latin typeface="游ゴシック" panose="020B0400000000000000" pitchFamily="50" charset="-128"/>
                          <a:ea typeface="游ゴシック" panose="020B0400000000000000" pitchFamily="50" charset="-128"/>
                        </a:rPr>
                        <a:t>²</a:t>
                      </a:r>
                    </a:p>
                    <a:p>
                      <a:r>
                        <a:rPr kumimoji="1" lang="ja-JP" altLang="en-US" sz="100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dirty="0" smtClean="0">
                          <a:solidFill>
                            <a:srgbClr val="1D2088"/>
                          </a:solidFill>
                          <a:latin typeface="游ゴシック" panose="020B0400000000000000" pitchFamily="50" charset="-128"/>
                          <a:ea typeface="游ゴシック" panose="020B0400000000000000" pitchFamily="50" charset="-128"/>
                        </a:rPr>
                        <a:t>Basic settings(User/</a:t>
                      </a:r>
                      <a:r>
                        <a:rPr kumimoji="1" lang="en-US" altLang="ja-JP" sz="1000" baseline="0" dirty="0" smtClean="0">
                          <a:solidFill>
                            <a:srgbClr val="1D2088"/>
                          </a:solidFill>
                          <a:latin typeface="游ゴシック" panose="020B0400000000000000" pitchFamily="50" charset="-128"/>
                          <a:ea typeface="游ゴシック" panose="020B0400000000000000" pitchFamily="50" charset="-128"/>
                        </a:rPr>
                        <a:t> organization setting</a:t>
                      </a:r>
                      <a:r>
                        <a:rPr kumimoji="1" lang="en-US" altLang="ja-JP" sz="1000" dirty="0" smtClean="0">
                          <a:solidFill>
                            <a:srgbClr val="1D2088"/>
                          </a:solidFill>
                          <a:latin typeface="游ゴシック" panose="020B0400000000000000" pitchFamily="50" charset="-128"/>
                          <a:ea typeface="游ゴシック" panose="020B0400000000000000" pitchFamily="50" charset="-128"/>
                        </a:rPr>
                        <a:t>)</a:t>
                      </a:r>
                      <a:endParaRPr kumimoji="1" lang="en-US" altLang="ja-JP" sz="1000" dirty="0">
                        <a:solidFill>
                          <a:srgbClr val="1D2088"/>
                        </a:solidFill>
                        <a:latin typeface="游ゴシック" panose="020B0400000000000000" pitchFamily="50" charset="-128"/>
                        <a:ea typeface="游ゴシック" panose="020B0400000000000000" pitchFamily="50" charset="-128"/>
                      </a:endParaRPr>
                    </a:p>
                    <a:p>
                      <a:r>
                        <a:rPr kumimoji="1" lang="ja-JP" altLang="en-US" sz="100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dirty="0" smtClean="0">
                          <a:solidFill>
                            <a:srgbClr val="1D2088"/>
                          </a:solidFill>
                          <a:latin typeface="游ゴシック" panose="020B0400000000000000" pitchFamily="50" charset="-128"/>
                          <a:ea typeface="游ゴシック" panose="020B0400000000000000" pitchFamily="50" charset="-128"/>
                        </a:rPr>
                        <a:t>Survey</a:t>
                      </a:r>
                      <a:r>
                        <a:rPr kumimoji="1" lang="en-US" altLang="ja-JP" sz="1000" baseline="0" dirty="0" smtClean="0">
                          <a:solidFill>
                            <a:srgbClr val="1D2088"/>
                          </a:solidFill>
                          <a:latin typeface="游ゴシック" panose="020B0400000000000000" pitchFamily="50" charset="-128"/>
                          <a:ea typeface="游ゴシック" panose="020B0400000000000000" pitchFamily="50" charset="-128"/>
                        </a:rPr>
                        <a:t> implementation agency </a:t>
                      </a:r>
                      <a:r>
                        <a:rPr kumimoji="1" lang="en-US" altLang="ja-JP" sz="1000" dirty="0" smtClean="0">
                          <a:solidFill>
                            <a:srgbClr val="1D2088"/>
                          </a:solidFill>
                          <a:latin typeface="游ゴシック" panose="020B0400000000000000" pitchFamily="50" charset="-128"/>
                          <a:ea typeface="游ゴシック" panose="020B0400000000000000" pitchFamily="50" charset="-128"/>
                        </a:rPr>
                        <a:t>(For</a:t>
                      </a:r>
                      <a:r>
                        <a:rPr kumimoji="1" lang="en-US" altLang="ja-JP" sz="1000" baseline="0" dirty="0" smtClean="0">
                          <a:solidFill>
                            <a:srgbClr val="1D2088"/>
                          </a:solidFill>
                          <a:latin typeface="游ゴシック" panose="020B0400000000000000" pitchFamily="50" charset="-128"/>
                          <a:ea typeface="游ゴシック" panose="020B0400000000000000" pitchFamily="50" charset="-128"/>
                        </a:rPr>
                        <a:t> the f</a:t>
                      </a:r>
                      <a:r>
                        <a:rPr kumimoji="1" lang="en-US" altLang="ja-JP" sz="1000" dirty="0" smtClean="0">
                          <a:solidFill>
                            <a:srgbClr val="1D2088"/>
                          </a:solidFill>
                          <a:latin typeface="游ゴシック" panose="020B0400000000000000" pitchFamily="50" charset="-128"/>
                          <a:ea typeface="游ゴシック" panose="020B0400000000000000" pitchFamily="50" charset="-128"/>
                        </a:rPr>
                        <a:t>irst</a:t>
                      </a:r>
                      <a:r>
                        <a:rPr kumimoji="1" lang="en-US" altLang="ja-JP" sz="1000" baseline="0" dirty="0" smtClean="0">
                          <a:solidFill>
                            <a:srgbClr val="1D2088"/>
                          </a:solidFill>
                          <a:latin typeface="游ゴシック" panose="020B0400000000000000" pitchFamily="50" charset="-128"/>
                          <a:ea typeface="游ゴシック" panose="020B0400000000000000" pitchFamily="50" charset="-128"/>
                        </a:rPr>
                        <a:t> time only</a:t>
                      </a:r>
                      <a:r>
                        <a:rPr kumimoji="1" lang="en-US" altLang="ja-JP" sz="1000" dirty="0" smtClean="0">
                          <a:solidFill>
                            <a:srgbClr val="1D2088"/>
                          </a:solidFill>
                          <a:latin typeface="游ゴシック" panose="020B0400000000000000" pitchFamily="50" charset="-128"/>
                          <a:ea typeface="游ゴシック" panose="020B0400000000000000" pitchFamily="50" charset="-128"/>
                        </a:rPr>
                        <a:t>)</a:t>
                      </a:r>
                      <a:endParaRPr kumimoji="1" lang="en-US" altLang="ja-JP" sz="1000" dirty="0">
                        <a:solidFill>
                          <a:srgbClr val="1D2088"/>
                        </a:solidFill>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xmlns="" val="978340353"/>
                  </a:ext>
                </a:extLst>
              </a:tr>
            </a:tbl>
          </a:graphicData>
        </a:graphic>
      </p:graphicFrame>
      <p:sp>
        <p:nvSpPr>
          <p:cNvPr id="22" name="テキスト ボックス 21">
            <a:extLst>
              <a:ext uri="{FF2B5EF4-FFF2-40B4-BE49-F238E27FC236}">
                <a16:creationId xmlns:a16="http://schemas.microsoft.com/office/drawing/2014/main" xmlns="" id="{012FB717-B02D-4E6D-83E4-9559C4C8EF9A}"/>
              </a:ext>
            </a:extLst>
          </p:cNvPr>
          <p:cNvSpPr txBox="1"/>
          <p:nvPr/>
        </p:nvSpPr>
        <p:spPr>
          <a:xfrm>
            <a:off x="265324" y="6125002"/>
            <a:ext cx="5703676" cy="415498"/>
          </a:xfrm>
          <a:prstGeom prst="rect">
            <a:avLst/>
          </a:prstGeom>
          <a:noFill/>
        </p:spPr>
        <p:txBody>
          <a:bodyPr wrap="square" rtlCol="0">
            <a:spAutoFit/>
          </a:bodyPr>
          <a:lstStyle/>
          <a:p>
            <a:r>
              <a:rPr lang="ja-JP" altLang="en-US" sz="700" dirty="0">
                <a:solidFill>
                  <a:srgbClr val="1D2088"/>
                </a:solidFill>
                <a:latin typeface="游ゴシック" panose="020B0400000000000000" pitchFamily="50" charset="-128"/>
                <a:ea typeface="游ゴシック" panose="020B0400000000000000" pitchFamily="50" charset="-128"/>
              </a:rPr>
              <a:t>●</a:t>
            </a:r>
            <a:r>
              <a:rPr kumimoji="1" lang="ja-JP" altLang="en-US" sz="700" dirty="0">
                <a:solidFill>
                  <a:srgbClr val="1D2088"/>
                </a:solidFill>
                <a:latin typeface="游ゴシック" panose="020B0400000000000000" pitchFamily="50" charset="-128"/>
                <a:ea typeface="游ゴシック" panose="020B0400000000000000" pitchFamily="50" charset="-128"/>
              </a:rPr>
              <a:t>最低ご契約期間は</a:t>
            </a:r>
            <a:r>
              <a:rPr kumimoji="1" lang="en-US" altLang="ja-JP" sz="700" dirty="0">
                <a:solidFill>
                  <a:srgbClr val="1D2088"/>
                </a:solidFill>
                <a:latin typeface="游ゴシック" panose="020B0400000000000000" pitchFamily="50" charset="-128"/>
                <a:ea typeface="游ゴシック" panose="020B0400000000000000" pitchFamily="50" charset="-128"/>
              </a:rPr>
              <a:t>12</a:t>
            </a:r>
            <a:r>
              <a:rPr kumimoji="1" lang="ja-JP" altLang="en-US" sz="700" dirty="0">
                <a:solidFill>
                  <a:srgbClr val="1D2088"/>
                </a:solidFill>
                <a:latin typeface="游ゴシック" panose="020B0400000000000000" pitchFamily="50" charset="-128"/>
                <a:ea typeface="游ゴシック" panose="020B0400000000000000" pitchFamily="50" charset="-128"/>
              </a:rPr>
              <a:t>ヶ月</a:t>
            </a:r>
            <a:r>
              <a:rPr kumimoji="1" lang="en-US" altLang="ja-JP" sz="700" dirty="0">
                <a:solidFill>
                  <a:srgbClr val="1D2088"/>
                </a:solidFill>
                <a:latin typeface="游ゴシック" panose="020B0400000000000000" pitchFamily="50" charset="-128"/>
                <a:ea typeface="游ゴシック" panose="020B0400000000000000" pitchFamily="50" charset="-128"/>
              </a:rPr>
              <a:t>(1</a:t>
            </a:r>
            <a:r>
              <a:rPr kumimoji="1" lang="ja-JP" altLang="en-US" sz="700" dirty="0">
                <a:solidFill>
                  <a:srgbClr val="1D2088"/>
                </a:solidFill>
                <a:latin typeface="游ゴシック" panose="020B0400000000000000" pitchFamily="50" charset="-128"/>
                <a:ea typeface="游ゴシック" panose="020B0400000000000000" pitchFamily="50" charset="-128"/>
              </a:rPr>
              <a:t>年間</a:t>
            </a:r>
            <a:r>
              <a:rPr kumimoji="1" lang="en-US" altLang="ja-JP" sz="700" dirty="0">
                <a:solidFill>
                  <a:srgbClr val="1D2088"/>
                </a:solidFill>
                <a:latin typeface="游ゴシック" panose="020B0400000000000000" pitchFamily="50" charset="-128"/>
                <a:ea typeface="游ゴシック" panose="020B0400000000000000" pitchFamily="50" charset="-128"/>
              </a:rPr>
              <a:t>)</a:t>
            </a:r>
            <a:r>
              <a:rPr kumimoji="1" lang="ja-JP" altLang="en-US" sz="700" dirty="0">
                <a:solidFill>
                  <a:srgbClr val="1D2088"/>
                </a:solidFill>
                <a:latin typeface="游ゴシック" panose="020B0400000000000000" pitchFamily="50" charset="-128"/>
                <a:ea typeface="游ゴシック" panose="020B0400000000000000" pitchFamily="50" charset="-128"/>
              </a:rPr>
              <a:t>です</a:t>
            </a:r>
            <a:r>
              <a:rPr lang="ja-JP" altLang="en-US" sz="700" dirty="0">
                <a:solidFill>
                  <a:srgbClr val="1D2088"/>
                </a:solidFill>
                <a:latin typeface="游ゴシック" panose="020B0400000000000000" pitchFamily="50" charset="-128"/>
                <a:ea typeface="游ゴシック" panose="020B0400000000000000" pitchFamily="50" charset="-128"/>
              </a:rPr>
              <a:t>（ご契約期間中の途中解約はできません）。 ●アンケートの作成数に上限はございません。 ●収益関係性分析レポートをご希望に応じて作成いたします</a:t>
            </a:r>
            <a:r>
              <a:rPr lang="en-US" altLang="ja-JP" sz="700" dirty="0">
                <a:solidFill>
                  <a:srgbClr val="1D2088"/>
                </a:solidFill>
                <a:latin typeface="游ゴシック" panose="020B0400000000000000" pitchFamily="50" charset="-128"/>
                <a:ea typeface="游ゴシック" panose="020B0400000000000000" pitchFamily="50" charset="-128"/>
              </a:rPr>
              <a:t>*³</a:t>
            </a:r>
            <a:r>
              <a:rPr lang="ja-JP" altLang="en-US" sz="700" dirty="0">
                <a:solidFill>
                  <a:srgbClr val="1D2088"/>
                </a:solidFill>
                <a:latin typeface="游ゴシック" panose="020B0400000000000000" pitchFamily="50" charset="-128"/>
                <a:ea typeface="游ゴシック" panose="020B0400000000000000" pitchFamily="50" charset="-128"/>
              </a:rPr>
              <a:t> 。 ●レポートの資料化をご希望の場合は別途費用が発生いたします</a:t>
            </a:r>
            <a:r>
              <a:rPr lang="en-US" altLang="ja-JP" sz="700" dirty="0">
                <a:solidFill>
                  <a:srgbClr val="1D2088"/>
                </a:solidFill>
                <a:latin typeface="游ゴシック" panose="020B0400000000000000" pitchFamily="50" charset="-128"/>
                <a:ea typeface="游ゴシック" panose="020B0400000000000000" pitchFamily="50" charset="-128"/>
              </a:rPr>
              <a:t>(</a:t>
            </a:r>
            <a:r>
              <a:rPr lang="ja-JP" altLang="en-US" sz="700" dirty="0">
                <a:solidFill>
                  <a:srgbClr val="1D2088"/>
                </a:solidFill>
                <a:latin typeface="游ゴシック" panose="020B0400000000000000" pitchFamily="50" charset="-128"/>
                <a:ea typeface="游ゴシック" panose="020B0400000000000000" pitchFamily="50" charset="-128"/>
              </a:rPr>
              <a:t>都度お見積もり</a:t>
            </a:r>
            <a:r>
              <a:rPr lang="en-US" altLang="ja-JP" sz="700" dirty="0">
                <a:solidFill>
                  <a:srgbClr val="1D2088"/>
                </a:solidFill>
                <a:latin typeface="游ゴシック" panose="020B0400000000000000" pitchFamily="50" charset="-128"/>
                <a:ea typeface="游ゴシック" panose="020B0400000000000000" pitchFamily="50" charset="-128"/>
              </a:rPr>
              <a:t>)</a:t>
            </a:r>
            <a:r>
              <a:rPr lang="ja-JP" altLang="en-US" sz="700" dirty="0">
                <a:solidFill>
                  <a:srgbClr val="1D2088"/>
                </a:solidFill>
                <a:latin typeface="游ゴシック" panose="020B0400000000000000" pitchFamily="50" charset="-128"/>
                <a:ea typeface="游ゴシック" panose="020B0400000000000000" pitchFamily="50" charset="-128"/>
              </a:rPr>
              <a:t>。 ●従業員ロイヤルティ調査とセットで行う場合、初期導入費</a:t>
            </a:r>
            <a:r>
              <a:rPr lang="en-US" altLang="ja-JP" sz="700" dirty="0">
                <a:solidFill>
                  <a:srgbClr val="1D2088"/>
                </a:solidFill>
                <a:latin typeface="游ゴシック" panose="020B0400000000000000" pitchFamily="50" charset="-128"/>
                <a:ea typeface="游ゴシック" panose="020B0400000000000000" pitchFamily="50" charset="-128"/>
              </a:rPr>
              <a:t>(20</a:t>
            </a:r>
            <a:r>
              <a:rPr lang="ja-JP" altLang="en-US" sz="700" dirty="0">
                <a:solidFill>
                  <a:srgbClr val="1D2088"/>
                </a:solidFill>
                <a:latin typeface="游ゴシック" panose="020B0400000000000000" pitchFamily="50" charset="-128"/>
                <a:ea typeface="游ゴシック" panose="020B0400000000000000" pitchFamily="50" charset="-128"/>
              </a:rPr>
              <a:t>万円</a:t>
            </a:r>
            <a:r>
              <a:rPr lang="en-US" altLang="ja-JP" sz="700" dirty="0">
                <a:solidFill>
                  <a:srgbClr val="1D2088"/>
                </a:solidFill>
                <a:latin typeface="游ゴシック" panose="020B0400000000000000" pitchFamily="50" charset="-128"/>
                <a:ea typeface="游ゴシック" panose="020B0400000000000000" pitchFamily="50" charset="-128"/>
              </a:rPr>
              <a:t>)</a:t>
            </a:r>
            <a:r>
              <a:rPr lang="ja-JP" altLang="en-US" sz="700" dirty="0">
                <a:solidFill>
                  <a:srgbClr val="1D2088"/>
                </a:solidFill>
                <a:latin typeface="游ゴシック" panose="020B0400000000000000" pitchFamily="50" charset="-128"/>
                <a:ea typeface="游ゴシック" panose="020B0400000000000000" pitchFamily="50" charset="-128"/>
              </a:rPr>
              <a:t>が追加で発生します</a:t>
            </a:r>
            <a:endParaRPr lang="en-US" altLang="ja-JP" sz="700" dirty="0">
              <a:solidFill>
                <a:srgbClr val="1D2088"/>
              </a:solidFill>
              <a:latin typeface="游ゴシック" panose="020B0400000000000000" pitchFamily="50" charset="-128"/>
              <a:ea typeface="游ゴシック" panose="020B0400000000000000" pitchFamily="50" charset="-128"/>
            </a:endParaRPr>
          </a:p>
        </p:txBody>
      </p:sp>
      <p:graphicFrame>
        <p:nvGraphicFramePr>
          <p:cNvPr id="23" name="表 22">
            <a:extLst>
              <a:ext uri="{FF2B5EF4-FFF2-40B4-BE49-F238E27FC236}">
                <a16:creationId xmlns:a16="http://schemas.microsoft.com/office/drawing/2014/main" xmlns="" id="{092848D1-CDAB-4F74-B626-B7DBD6A45D7A}"/>
              </a:ext>
            </a:extLst>
          </p:cNvPr>
          <p:cNvGraphicFramePr>
            <a:graphicFrameLocks noGrp="1"/>
          </p:cNvGraphicFramePr>
          <p:nvPr>
            <p:extLst>
              <p:ext uri="{D42A27DB-BD31-4B8C-83A1-F6EECF244321}">
                <p14:modId xmlns:p14="http://schemas.microsoft.com/office/powerpoint/2010/main" val="3477697402"/>
              </p:ext>
            </p:extLst>
          </p:nvPr>
        </p:nvGraphicFramePr>
        <p:xfrm>
          <a:off x="265326" y="3403311"/>
          <a:ext cx="9374873" cy="1417320"/>
        </p:xfrm>
        <a:graphic>
          <a:graphicData uri="http://schemas.openxmlformats.org/drawingml/2006/table">
            <a:tbl>
              <a:tblPr firstRow="1" bandRow="1">
                <a:tableStyleId>{F2DE63D5-997A-4646-A377-4702673A728D}</a:tableStyleId>
              </a:tblPr>
              <a:tblGrid>
                <a:gridCol w="2118666">
                  <a:extLst>
                    <a:ext uri="{9D8B030D-6E8A-4147-A177-3AD203B41FA5}">
                      <a16:colId xmlns:a16="http://schemas.microsoft.com/office/drawing/2014/main" xmlns="" val="3481542202"/>
                    </a:ext>
                  </a:extLst>
                </a:gridCol>
                <a:gridCol w="3009779">
                  <a:extLst>
                    <a:ext uri="{9D8B030D-6E8A-4147-A177-3AD203B41FA5}">
                      <a16:colId xmlns:a16="http://schemas.microsoft.com/office/drawing/2014/main" xmlns="" val="3749312212"/>
                    </a:ext>
                  </a:extLst>
                </a:gridCol>
                <a:gridCol w="4246428">
                  <a:extLst>
                    <a:ext uri="{9D8B030D-6E8A-4147-A177-3AD203B41FA5}">
                      <a16:colId xmlns:a16="http://schemas.microsoft.com/office/drawing/2014/main" xmlns="" val="2326571669"/>
                    </a:ext>
                  </a:extLst>
                </a:gridCol>
              </a:tblGrid>
              <a:tr h="314942">
                <a:tc>
                  <a:txBody>
                    <a:bodyPr/>
                    <a:lstStyle/>
                    <a:p>
                      <a:pPr algn="ctr"/>
                      <a:endParaRPr kumimoji="1" lang="ja-JP" altLang="en-US" dirty="0">
                        <a:latin typeface="游ゴシック" panose="020B0400000000000000" pitchFamily="50" charset="-128"/>
                        <a:ea typeface="游ゴシック" panose="020B0400000000000000" pitchFamily="50" charset="-128"/>
                      </a:endParaRPr>
                    </a:p>
                  </a:txBody>
                  <a:tcPr anchor="ctr">
                    <a:solidFill>
                      <a:srgbClr val="1D2088"/>
                    </a:solidFill>
                  </a:tcPr>
                </a:tc>
                <a:tc>
                  <a:txBody>
                    <a:bodyPr/>
                    <a:lstStyle/>
                    <a:p>
                      <a:pPr algn="ctr"/>
                      <a:r>
                        <a:rPr kumimoji="1" lang="en-US" altLang="ja-JP" sz="1400" dirty="0" smtClean="0">
                          <a:latin typeface="游ゴシック" panose="020B0400000000000000" pitchFamily="50" charset="-128"/>
                          <a:ea typeface="游ゴシック" panose="020B0400000000000000" pitchFamily="50" charset="-128"/>
                        </a:rPr>
                        <a:t>Amount</a:t>
                      </a:r>
                      <a:endParaRPr kumimoji="1" lang="ja-JP" altLang="en-US" sz="1400" dirty="0">
                        <a:latin typeface="游ゴシック" panose="020B0400000000000000" pitchFamily="50" charset="-128"/>
                        <a:ea typeface="游ゴシック" panose="020B0400000000000000" pitchFamily="50" charset="-128"/>
                      </a:endParaRPr>
                    </a:p>
                  </a:txBody>
                  <a:tcPr anchor="ctr">
                    <a:solidFill>
                      <a:srgbClr val="1D2088"/>
                    </a:solidFill>
                  </a:tcPr>
                </a:tc>
                <a:tc>
                  <a:txBody>
                    <a:bodyPr/>
                    <a:lstStyle/>
                    <a:p>
                      <a:pPr algn="ctr"/>
                      <a:r>
                        <a:rPr kumimoji="1" lang="en-US" altLang="ja-JP" sz="1400" dirty="0" smtClean="0">
                          <a:latin typeface="游ゴシック" panose="020B0400000000000000" pitchFamily="50" charset="-128"/>
                          <a:ea typeface="游ゴシック" panose="020B0400000000000000" pitchFamily="50" charset="-128"/>
                        </a:rPr>
                        <a:t>Functions</a:t>
                      </a:r>
                      <a:endParaRPr kumimoji="1" lang="ja-JP" altLang="en-US" sz="1400" dirty="0">
                        <a:latin typeface="游ゴシック" panose="020B0400000000000000" pitchFamily="50" charset="-128"/>
                        <a:ea typeface="游ゴシック" panose="020B0400000000000000" pitchFamily="50" charset="-128"/>
                      </a:endParaRPr>
                    </a:p>
                  </a:txBody>
                  <a:tcPr anchor="ctr">
                    <a:solidFill>
                      <a:srgbClr val="1D2088"/>
                    </a:solidFill>
                  </a:tcPr>
                </a:tc>
                <a:extLst>
                  <a:ext uri="{0D108BD9-81ED-4DB2-BD59-A6C34878D82A}">
                    <a16:rowId xmlns:a16="http://schemas.microsoft.com/office/drawing/2014/main" xmlns="" val="1128453439"/>
                  </a:ext>
                </a:extLst>
              </a:tr>
              <a:tr h="905458">
                <a:tc>
                  <a:txBody>
                    <a:bodyPr/>
                    <a:lstStyle/>
                    <a:p>
                      <a:pPr algn="ctr"/>
                      <a:r>
                        <a:rPr kumimoji="1" lang="en-US" altLang="ja-JP" sz="1800" b="1" dirty="0" smtClean="0">
                          <a:solidFill>
                            <a:srgbClr val="1D2088"/>
                          </a:solidFill>
                          <a:latin typeface="游ゴシック" panose="020B0400000000000000" pitchFamily="50" charset="-128"/>
                          <a:ea typeface="游ゴシック" panose="020B0400000000000000" pitchFamily="50" charset="-128"/>
                        </a:rPr>
                        <a:t>System usage</a:t>
                      </a:r>
                      <a:r>
                        <a:rPr kumimoji="1" lang="en-US" altLang="ja-JP" sz="1800" b="1" baseline="0" dirty="0" smtClean="0">
                          <a:solidFill>
                            <a:srgbClr val="1D2088"/>
                          </a:solidFill>
                          <a:latin typeface="游ゴシック" panose="020B0400000000000000" pitchFamily="50" charset="-128"/>
                          <a:ea typeface="游ゴシック" panose="020B0400000000000000" pitchFamily="50" charset="-128"/>
                        </a:rPr>
                        <a:t> fee</a:t>
                      </a:r>
                      <a:endParaRPr kumimoji="1" lang="ja-JP" altLang="en-US" sz="1800" b="1"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pPr algn="ctr"/>
                      <a:r>
                        <a:rPr kumimoji="1" lang="en-US" altLang="ja-JP" sz="2000" b="1" dirty="0" smtClean="0">
                          <a:solidFill>
                            <a:srgbClr val="1D2088"/>
                          </a:solidFill>
                          <a:latin typeface="游ゴシック" panose="020B0400000000000000" pitchFamily="50" charset="-128"/>
                          <a:ea typeface="游ゴシック" panose="020B0400000000000000" pitchFamily="50" charset="-128"/>
                        </a:rPr>
                        <a:t>50,000</a:t>
                      </a:r>
                      <a:r>
                        <a:rPr kumimoji="1" lang="en-US" altLang="ja-JP" sz="2000" b="1" baseline="0" dirty="0" smtClean="0">
                          <a:solidFill>
                            <a:srgbClr val="1D2088"/>
                          </a:solidFill>
                          <a:latin typeface="游ゴシック" panose="020B0400000000000000" pitchFamily="50" charset="-128"/>
                          <a:ea typeface="游ゴシック" panose="020B0400000000000000" pitchFamily="50" charset="-128"/>
                        </a:rPr>
                        <a:t> yen</a:t>
                      </a:r>
                      <a:r>
                        <a:rPr kumimoji="1" lang="ja-JP" altLang="en-US" sz="2000" b="1" dirty="0" smtClean="0">
                          <a:solidFill>
                            <a:srgbClr val="1D2088"/>
                          </a:solidFill>
                          <a:latin typeface="游ゴシック" panose="020B0400000000000000" pitchFamily="50" charset="-128"/>
                          <a:ea typeface="游ゴシック" panose="020B0400000000000000" pitchFamily="50" charset="-128"/>
                        </a:rPr>
                        <a:t>～</a:t>
                      </a:r>
                      <a:r>
                        <a:rPr kumimoji="1" lang="en-US" altLang="ja-JP" sz="2000" b="1" dirty="0" smtClean="0">
                          <a:solidFill>
                            <a:srgbClr val="1D2088"/>
                          </a:solidFill>
                          <a:latin typeface="游ゴシック" panose="020B0400000000000000" pitchFamily="50" charset="-128"/>
                          <a:ea typeface="游ゴシック" panose="020B0400000000000000" pitchFamily="50" charset="-128"/>
                        </a:rPr>
                        <a:t>/month</a:t>
                      </a:r>
                      <a:endParaRPr kumimoji="1" lang="en-US" altLang="ja-JP" sz="2000" b="1" dirty="0">
                        <a:solidFill>
                          <a:srgbClr val="1D2088"/>
                        </a:solidFill>
                        <a:latin typeface="游ゴシック" panose="020B0400000000000000" pitchFamily="50" charset="-128"/>
                        <a:ea typeface="游ゴシック" panose="020B0400000000000000" pitchFamily="50" charset="-128"/>
                      </a:endParaRPr>
                    </a:p>
                    <a:p>
                      <a:pPr algn="ctr"/>
                      <a:r>
                        <a:rPr kumimoji="1" lang="en-US" altLang="ja-JP" sz="800" b="0" dirty="0" smtClean="0">
                          <a:solidFill>
                            <a:srgbClr val="1D2088"/>
                          </a:solidFill>
                          <a:latin typeface="游ゴシック" panose="020B0400000000000000" pitchFamily="50" charset="-128"/>
                          <a:ea typeface="游ゴシック" panose="020B0400000000000000" pitchFamily="50" charset="-128"/>
                        </a:rPr>
                        <a:t>※Maximum</a:t>
                      </a:r>
                      <a:r>
                        <a:rPr kumimoji="1" lang="en-US" altLang="ja-JP" sz="800" b="0" baseline="0" dirty="0" smtClean="0">
                          <a:solidFill>
                            <a:srgbClr val="1D2088"/>
                          </a:solidFill>
                          <a:latin typeface="游ゴシック" panose="020B0400000000000000" pitchFamily="50" charset="-128"/>
                          <a:ea typeface="游ゴシック" panose="020B0400000000000000" pitchFamily="50" charset="-128"/>
                        </a:rPr>
                        <a:t> user ID</a:t>
                      </a:r>
                      <a:r>
                        <a:rPr kumimoji="1" lang="ja-JP" altLang="en-US" sz="800" b="0" dirty="0" smtClean="0">
                          <a:solidFill>
                            <a:srgbClr val="1D2088"/>
                          </a:solidFill>
                          <a:latin typeface="游ゴシック" panose="020B0400000000000000" pitchFamily="50" charset="-128"/>
                          <a:ea typeface="游ゴシック" panose="020B0400000000000000" pitchFamily="50" charset="-128"/>
                        </a:rPr>
                        <a:t>：</a:t>
                      </a:r>
                      <a:r>
                        <a:rPr kumimoji="1" lang="en-US" altLang="ja-JP" sz="800" b="0" dirty="0" smtClean="0">
                          <a:solidFill>
                            <a:srgbClr val="1D2088"/>
                          </a:solidFill>
                          <a:latin typeface="游ゴシック" panose="020B0400000000000000" pitchFamily="50" charset="-128"/>
                          <a:ea typeface="游ゴシック" panose="020B0400000000000000" pitchFamily="50" charset="-128"/>
                        </a:rPr>
                        <a:t>5</a:t>
                      </a:r>
                      <a:endParaRPr kumimoji="1" lang="en-US" altLang="ja-JP" sz="800" b="0" dirty="0">
                        <a:solidFill>
                          <a:srgbClr val="1D2088"/>
                        </a:solidFill>
                        <a:latin typeface="游ゴシック" panose="020B0400000000000000" pitchFamily="50" charset="-128"/>
                        <a:ea typeface="游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dirty="0" smtClean="0">
                          <a:solidFill>
                            <a:srgbClr val="1D2088"/>
                          </a:solidFill>
                          <a:latin typeface="游ゴシック" panose="020B0400000000000000" pitchFamily="50" charset="-128"/>
                          <a:ea typeface="游ゴシック" panose="020B0400000000000000" pitchFamily="50" charset="-128"/>
                        </a:rPr>
                        <a:t>※</a:t>
                      </a:r>
                      <a:r>
                        <a:rPr lang="en-US" altLang="ja-JP" sz="800" dirty="0" smtClean="0">
                          <a:solidFill>
                            <a:srgbClr val="1D2088"/>
                          </a:solidFill>
                          <a:latin typeface="游ゴシック" panose="020B0400000000000000" pitchFamily="50" charset="-128"/>
                          <a:ea typeface="游ゴシック" panose="020B0400000000000000" pitchFamily="50" charset="-128"/>
                        </a:rPr>
                        <a:t>Please contact us if you wish to use more than 6 IDs</a:t>
                      </a:r>
                      <a:endParaRPr kumimoji="1" lang="en-US" altLang="ja-JP" sz="800"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r>
                        <a:rPr kumimoji="1" lang="ja-JP" altLang="en-US" sz="1050" dirty="0" smtClean="0">
                          <a:solidFill>
                            <a:srgbClr val="1D2088"/>
                          </a:solidFill>
                          <a:latin typeface="游ゴシック" panose="020B0400000000000000" pitchFamily="50" charset="-128"/>
                          <a:ea typeface="游ゴシック" panose="020B0400000000000000" pitchFamily="50" charset="-128"/>
                        </a:rPr>
                        <a:t>・</a:t>
                      </a:r>
                      <a:r>
                        <a:rPr kumimoji="1" lang="en-US" altLang="ja-JP" sz="1050" dirty="0" smtClean="0">
                          <a:solidFill>
                            <a:srgbClr val="1D2088"/>
                          </a:solidFill>
                          <a:latin typeface="游ゴシック" panose="020B0400000000000000" pitchFamily="50" charset="-128"/>
                          <a:ea typeface="游ゴシック" panose="020B0400000000000000" pitchFamily="50" charset="-128"/>
                        </a:rPr>
                        <a:t>Survey creation</a:t>
                      </a:r>
                      <a:endParaRPr kumimoji="1" lang="en-US" altLang="ja-JP" sz="1050" dirty="0">
                        <a:solidFill>
                          <a:srgbClr val="1D2088"/>
                        </a:solidFill>
                        <a:latin typeface="游ゴシック" panose="020B0400000000000000" pitchFamily="50" charset="-128"/>
                        <a:ea typeface="游ゴシック" panose="020B0400000000000000" pitchFamily="50" charset="-128"/>
                      </a:endParaRPr>
                    </a:p>
                    <a:p>
                      <a:r>
                        <a:rPr kumimoji="1" lang="ja-JP" altLang="en-US" sz="1050" dirty="0" smtClean="0">
                          <a:solidFill>
                            <a:srgbClr val="1D2088"/>
                          </a:solidFill>
                          <a:latin typeface="游ゴシック" panose="020B0400000000000000" pitchFamily="50" charset="-128"/>
                          <a:ea typeface="游ゴシック" panose="020B0400000000000000" pitchFamily="50" charset="-128"/>
                        </a:rPr>
                        <a:t>・</a:t>
                      </a:r>
                      <a:r>
                        <a:rPr kumimoji="1" lang="en-US" altLang="ja-JP" sz="1050" dirty="0" smtClean="0">
                          <a:solidFill>
                            <a:srgbClr val="1D2088"/>
                          </a:solidFill>
                          <a:latin typeface="游ゴシック" panose="020B0400000000000000" pitchFamily="50" charset="-128"/>
                          <a:ea typeface="游ゴシック" panose="020B0400000000000000" pitchFamily="50" charset="-128"/>
                        </a:rPr>
                        <a:t>Aggregation</a:t>
                      </a:r>
                      <a:endParaRPr kumimoji="1" lang="en-US" altLang="ja-JP" sz="1050" dirty="0">
                        <a:solidFill>
                          <a:srgbClr val="1D2088"/>
                        </a:solidFill>
                        <a:latin typeface="游ゴシック" panose="020B0400000000000000" pitchFamily="50" charset="-128"/>
                        <a:ea typeface="游ゴシック" panose="020B0400000000000000" pitchFamily="50" charset="-128"/>
                      </a:endParaRPr>
                    </a:p>
                    <a:p>
                      <a:r>
                        <a:rPr kumimoji="1" lang="ja-JP" altLang="en-US" sz="1050" dirty="0" smtClean="0">
                          <a:solidFill>
                            <a:srgbClr val="1D2088"/>
                          </a:solidFill>
                          <a:latin typeface="游ゴシック" panose="020B0400000000000000" pitchFamily="50" charset="-128"/>
                          <a:ea typeface="游ゴシック" panose="020B0400000000000000" pitchFamily="50" charset="-128"/>
                        </a:rPr>
                        <a:t>・</a:t>
                      </a:r>
                      <a:r>
                        <a:rPr kumimoji="1" lang="en-US" altLang="ja-JP" sz="1050" dirty="0" smtClean="0">
                          <a:solidFill>
                            <a:srgbClr val="1D2088"/>
                          </a:solidFill>
                          <a:latin typeface="游ゴシック" panose="020B0400000000000000" pitchFamily="50" charset="-128"/>
                          <a:ea typeface="游ゴシック" panose="020B0400000000000000" pitchFamily="50" charset="-128"/>
                        </a:rPr>
                        <a:t>NPS display</a:t>
                      </a:r>
                      <a:r>
                        <a:rPr kumimoji="1" lang="en-US" altLang="ja-JP" sz="1050" baseline="0" dirty="0" smtClean="0">
                          <a:solidFill>
                            <a:srgbClr val="1D2088"/>
                          </a:solidFill>
                          <a:latin typeface="游ゴシック" panose="020B0400000000000000" pitchFamily="50" charset="-128"/>
                          <a:ea typeface="游ゴシック" panose="020B0400000000000000" pitchFamily="50" charset="-128"/>
                        </a:rPr>
                        <a:t> by attribute</a:t>
                      </a:r>
                      <a:endParaRPr kumimoji="1" lang="en-US" altLang="ja-JP" sz="1050" dirty="0">
                        <a:solidFill>
                          <a:srgbClr val="1D2088"/>
                        </a:solidFill>
                        <a:latin typeface="游ゴシック" panose="020B0400000000000000" pitchFamily="50" charset="-128"/>
                        <a:ea typeface="游ゴシック" panose="020B0400000000000000" pitchFamily="50" charset="-128"/>
                      </a:endParaRPr>
                    </a:p>
                    <a:p>
                      <a:r>
                        <a:rPr kumimoji="1" lang="ja-JP" altLang="en-US" sz="1050" dirty="0" smtClean="0">
                          <a:solidFill>
                            <a:srgbClr val="1D2088"/>
                          </a:solidFill>
                          <a:latin typeface="游ゴシック" panose="020B0400000000000000" pitchFamily="50" charset="-128"/>
                          <a:ea typeface="游ゴシック" panose="020B0400000000000000" pitchFamily="50" charset="-128"/>
                        </a:rPr>
                        <a:t>・</a:t>
                      </a:r>
                      <a:r>
                        <a:rPr kumimoji="1" lang="en-US" altLang="ja-JP" sz="1050" dirty="0" smtClean="0">
                          <a:solidFill>
                            <a:srgbClr val="1D2088"/>
                          </a:solidFill>
                          <a:latin typeface="游ゴシック" panose="020B0400000000000000" pitchFamily="50" charset="-128"/>
                          <a:ea typeface="游ゴシック" panose="020B0400000000000000" pitchFamily="50" charset="-128"/>
                        </a:rPr>
                        <a:t>Data</a:t>
                      </a:r>
                      <a:r>
                        <a:rPr kumimoji="1" lang="en-US" altLang="ja-JP" sz="1050" baseline="0" dirty="0" smtClean="0">
                          <a:solidFill>
                            <a:srgbClr val="1D2088"/>
                          </a:solidFill>
                          <a:latin typeface="游ゴシック" panose="020B0400000000000000" pitchFamily="50" charset="-128"/>
                          <a:ea typeface="游ゴシック" panose="020B0400000000000000" pitchFamily="50" charset="-128"/>
                        </a:rPr>
                        <a:t> download</a:t>
                      </a:r>
                      <a:endParaRPr kumimoji="1" lang="en-US" altLang="ja-JP" sz="1050" dirty="0">
                        <a:solidFill>
                          <a:srgbClr val="1D2088"/>
                        </a:solidFill>
                        <a:latin typeface="游ゴシック" panose="020B0400000000000000" pitchFamily="50" charset="-128"/>
                        <a:ea typeface="游ゴシック" panose="020B0400000000000000" pitchFamily="50" charset="-128"/>
                      </a:endParaRPr>
                    </a:p>
                    <a:p>
                      <a:r>
                        <a:rPr kumimoji="1" lang="ja-JP" altLang="en-US" sz="1050" dirty="0" smtClean="0">
                          <a:solidFill>
                            <a:srgbClr val="1D2088"/>
                          </a:solidFill>
                          <a:latin typeface="游ゴシック" panose="020B0400000000000000" pitchFamily="50" charset="-128"/>
                          <a:ea typeface="游ゴシック" panose="020B0400000000000000" pitchFamily="50" charset="-128"/>
                        </a:rPr>
                        <a:t>・</a:t>
                      </a:r>
                      <a:r>
                        <a:rPr kumimoji="1" lang="en-US" altLang="ja-JP" sz="1050" dirty="0" smtClean="0">
                          <a:solidFill>
                            <a:srgbClr val="1D2088"/>
                          </a:solidFill>
                          <a:latin typeface="游ゴシック" panose="020B0400000000000000" pitchFamily="50" charset="-128"/>
                          <a:ea typeface="游ゴシック" panose="020B0400000000000000" pitchFamily="50" charset="-128"/>
                        </a:rPr>
                        <a:t>Alert mail</a:t>
                      </a:r>
                      <a:endParaRPr kumimoji="1" lang="en-US" altLang="ja-JP" sz="1050" dirty="0">
                        <a:solidFill>
                          <a:srgbClr val="1D2088"/>
                        </a:solidFill>
                        <a:latin typeface="游ゴシック" panose="020B0400000000000000" pitchFamily="50" charset="-128"/>
                        <a:ea typeface="游ゴシック" panose="020B0400000000000000" pitchFamily="50" charset="-128"/>
                      </a:endParaRPr>
                    </a:p>
                    <a:p>
                      <a:r>
                        <a:rPr kumimoji="1" lang="ja-JP" altLang="en-US" sz="1050" dirty="0" smtClean="0">
                          <a:solidFill>
                            <a:srgbClr val="1D2088"/>
                          </a:solidFill>
                          <a:latin typeface="游ゴシック" panose="020B0400000000000000" pitchFamily="50" charset="-128"/>
                          <a:ea typeface="游ゴシック" panose="020B0400000000000000" pitchFamily="50" charset="-128"/>
                        </a:rPr>
                        <a:t>・</a:t>
                      </a:r>
                      <a:r>
                        <a:rPr kumimoji="1" lang="en-US" altLang="ja-JP" sz="1050" dirty="0" smtClean="0">
                          <a:solidFill>
                            <a:srgbClr val="1D2088"/>
                          </a:solidFill>
                          <a:latin typeface="游ゴシック" panose="020B0400000000000000" pitchFamily="50" charset="-128"/>
                          <a:ea typeface="游ゴシック" panose="020B0400000000000000" pitchFamily="50" charset="-128"/>
                        </a:rPr>
                        <a:t>Segment</a:t>
                      </a:r>
                      <a:endParaRPr kumimoji="1" lang="en-US" altLang="ja-JP" sz="1050" dirty="0">
                        <a:solidFill>
                          <a:srgbClr val="1D2088"/>
                        </a:solidFill>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xmlns="" val="978340353"/>
                  </a:ext>
                </a:extLst>
              </a:tr>
            </a:tbl>
          </a:graphicData>
        </a:graphic>
      </p:graphicFrame>
      <p:graphicFrame>
        <p:nvGraphicFramePr>
          <p:cNvPr id="24" name="表 23">
            <a:extLst>
              <a:ext uri="{FF2B5EF4-FFF2-40B4-BE49-F238E27FC236}">
                <a16:creationId xmlns:a16="http://schemas.microsoft.com/office/drawing/2014/main" xmlns="" id="{325F985E-F5F0-49FE-8D65-2CC01FEBA435}"/>
              </a:ext>
            </a:extLst>
          </p:cNvPr>
          <p:cNvGraphicFramePr>
            <a:graphicFrameLocks noGrp="1"/>
          </p:cNvGraphicFramePr>
          <p:nvPr>
            <p:extLst>
              <p:ext uri="{D42A27DB-BD31-4B8C-83A1-F6EECF244321}">
                <p14:modId xmlns:p14="http://schemas.microsoft.com/office/powerpoint/2010/main" val="1296228155"/>
              </p:ext>
            </p:extLst>
          </p:nvPr>
        </p:nvGraphicFramePr>
        <p:xfrm>
          <a:off x="265325" y="4877142"/>
          <a:ext cx="9374873" cy="1234397"/>
        </p:xfrm>
        <a:graphic>
          <a:graphicData uri="http://schemas.openxmlformats.org/drawingml/2006/table">
            <a:tbl>
              <a:tblPr firstRow="1" bandRow="1">
                <a:tableStyleId>{F2DE63D5-997A-4646-A377-4702673A728D}</a:tableStyleId>
              </a:tblPr>
              <a:tblGrid>
                <a:gridCol w="2118666">
                  <a:extLst>
                    <a:ext uri="{9D8B030D-6E8A-4147-A177-3AD203B41FA5}">
                      <a16:colId xmlns:a16="http://schemas.microsoft.com/office/drawing/2014/main" xmlns="" val="3481542202"/>
                    </a:ext>
                  </a:extLst>
                </a:gridCol>
                <a:gridCol w="3009779">
                  <a:extLst>
                    <a:ext uri="{9D8B030D-6E8A-4147-A177-3AD203B41FA5}">
                      <a16:colId xmlns:a16="http://schemas.microsoft.com/office/drawing/2014/main" xmlns="" val="3749312212"/>
                    </a:ext>
                  </a:extLst>
                </a:gridCol>
                <a:gridCol w="4246428">
                  <a:extLst>
                    <a:ext uri="{9D8B030D-6E8A-4147-A177-3AD203B41FA5}">
                      <a16:colId xmlns:a16="http://schemas.microsoft.com/office/drawing/2014/main" xmlns="" val="2326571669"/>
                    </a:ext>
                  </a:extLst>
                </a:gridCol>
              </a:tblGrid>
              <a:tr h="351763">
                <a:tc>
                  <a:txBody>
                    <a:bodyPr/>
                    <a:lstStyle/>
                    <a:p>
                      <a:pPr algn="ctr"/>
                      <a:endParaRPr kumimoji="1" lang="ja-JP" altLang="en-US" dirty="0">
                        <a:latin typeface="游ゴシック" panose="020B0400000000000000" pitchFamily="50" charset="-128"/>
                        <a:ea typeface="游ゴシック" panose="020B0400000000000000" pitchFamily="50" charset="-128"/>
                      </a:endParaRPr>
                    </a:p>
                  </a:txBody>
                  <a:tcPr anchor="ctr">
                    <a:solidFill>
                      <a:srgbClr val="A6A8EC"/>
                    </a:solidFill>
                  </a:tcPr>
                </a:tc>
                <a:tc>
                  <a:txBody>
                    <a:bodyPr/>
                    <a:lstStyle/>
                    <a:p>
                      <a:pPr algn="ctr"/>
                      <a:r>
                        <a:rPr kumimoji="1" lang="en-US" altLang="ja-JP" sz="1400" dirty="0" smtClean="0">
                          <a:latin typeface="游ゴシック" panose="020B0400000000000000" pitchFamily="50" charset="-128"/>
                          <a:ea typeface="游ゴシック" panose="020B0400000000000000" pitchFamily="50" charset="-128"/>
                        </a:rPr>
                        <a:t>Amount</a:t>
                      </a:r>
                      <a:endParaRPr kumimoji="1" lang="ja-JP" altLang="en-US" sz="1400" dirty="0">
                        <a:latin typeface="游ゴシック" panose="020B0400000000000000" pitchFamily="50" charset="-128"/>
                        <a:ea typeface="游ゴシック" panose="020B0400000000000000" pitchFamily="50" charset="-128"/>
                      </a:endParaRPr>
                    </a:p>
                  </a:txBody>
                  <a:tcPr anchor="ctr">
                    <a:solidFill>
                      <a:srgbClr val="A6A8EC"/>
                    </a:solidFill>
                  </a:tcPr>
                </a:tc>
                <a:tc>
                  <a:txBody>
                    <a:bodyPr/>
                    <a:lstStyle/>
                    <a:p>
                      <a:pPr algn="ctr"/>
                      <a:r>
                        <a:rPr kumimoji="1" lang="en-US" altLang="ja-JP" sz="1400" dirty="0" smtClean="0">
                          <a:latin typeface="游ゴシック" panose="020B0400000000000000" pitchFamily="50" charset="-128"/>
                          <a:ea typeface="游ゴシック" panose="020B0400000000000000" pitchFamily="50" charset="-128"/>
                        </a:rPr>
                        <a:t>Function</a:t>
                      </a:r>
                      <a:endParaRPr kumimoji="1" lang="ja-JP" altLang="en-US" sz="1400" dirty="0">
                        <a:latin typeface="游ゴシック" panose="020B0400000000000000" pitchFamily="50" charset="-128"/>
                        <a:ea typeface="游ゴシック" panose="020B0400000000000000" pitchFamily="50" charset="-128"/>
                      </a:endParaRPr>
                    </a:p>
                  </a:txBody>
                  <a:tcPr anchor="ctr">
                    <a:solidFill>
                      <a:srgbClr val="A6A8EC"/>
                    </a:solidFill>
                  </a:tcPr>
                </a:tc>
                <a:extLst>
                  <a:ext uri="{0D108BD9-81ED-4DB2-BD59-A6C34878D82A}">
                    <a16:rowId xmlns:a16="http://schemas.microsoft.com/office/drawing/2014/main" xmlns="" val="1128453439"/>
                  </a:ext>
                </a:extLst>
              </a:tr>
              <a:tr h="868637">
                <a:tc>
                  <a:txBody>
                    <a:bodyPr/>
                    <a:lstStyle/>
                    <a:p>
                      <a:pPr algn="ctr"/>
                      <a:r>
                        <a:rPr kumimoji="1" lang="en-US" altLang="ja-JP" sz="1800" b="1" dirty="0" smtClean="0">
                          <a:solidFill>
                            <a:srgbClr val="1D2088"/>
                          </a:solidFill>
                          <a:latin typeface="游ゴシック" panose="020B0400000000000000" pitchFamily="50" charset="-128"/>
                          <a:ea typeface="游ゴシック" panose="020B0400000000000000" pitchFamily="50" charset="-128"/>
                        </a:rPr>
                        <a:t>Optional</a:t>
                      </a:r>
                      <a:endParaRPr kumimoji="1" lang="ja-JP" altLang="en-US" sz="1800" b="1"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pPr algn="ctr"/>
                      <a:r>
                        <a:rPr kumimoji="1" lang="en-US" altLang="ja-JP" sz="2000" b="1" dirty="0" smtClean="0">
                          <a:solidFill>
                            <a:srgbClr val="1D2088"/>
                          </a:solidFill>
                          <a:latin typeface="游ゴシック" panose="020B0400000000000000" pitchFamily="50" charset="-128"/>
                          <a:ea typeface="游ゴシック" panose="020B0400000000000000" pitchFamily="50" charset="-128"/>
                        </a:rPr>
                        <a:t>Details on</a:t>
                      </a:r>
                      <a:r>
                        <a:rPr kumimoji="1" lang="en-US" altLang="ja-JP" sz="2000" b="1" baseline="0" dirty="0" smtClean="0">
                          <a:solidFill>
                            <a:srgbClr val="1D2088"/>
                          </a:solidFill>
                          <a:latin typeface="游ゴシック" panose="020B0400000000000000" pitchFamily="50" charset="-128"/>
                          <a:ea typeface="游ゴシック" panose="020B0400000000000000" pitchFamily="50" charset="-128"/>
                        </a:rPr>
                        <a:t> the </a:t>
                      </a:r>
                      <a:r>
                        <a:rPr kumimoji="1" lang="en-US" altLang="ja-JP" sz="2000" b="1" dirty="0" smtClean="0">
                          <a:solidFill>
                            <a:srgbClr val="1D2088"/>
                          </a:solidFill>
                          <a:latin typeface="游ゴシック" panose="020B0400000000000000" pitchFamily="50" charset="-128"/>
                          <a:ea typeface="游ゴシック" panose="020B0400000000000000" pitchFamily="50" charset="-128"/>
                        </a:rPr>
                        <a:t>next page</a:t>
                      </a:r>
                      <a:endParaRPr kumimoji="1" lang="ja-JP" altLang="en-US" sz="1000" b="0"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r>
                        <a:rPr kumimoji="1" lang="ja-JP" altLang="en-US" sz="1100" dirty="0" smtClean="0">
                          <a:solidFill>
                            <a:srgbClr val="1D2088"/>
                          </a:solidFill>
                          <a:latin typeface="游ゴシック" panose="020B0400000000000000" pitchFamily="50" charset="-128"/>
                          <a:ea typeface="游ゴシック" panose="020B0400000000000000" pitchFamily="50" charset="-128"/>
                        </a:rPr>
                        <a:t>・</a:t>
                      </a:r>
                      <a:r>
                        <a:rPr kumimoji="1" lang="en-US" altLang="ja-JP" sz="1100" dirty="0" smtClean="0">
                          <a:solidFill>
                            <a:srgbClr val="1D2088"/>
                          </a:solidFill>
                          <a:latin typeface="游ゴシック" panose="020B0400000000000000" pitchFamily="50" charset="-128"/>
                          <a:ea typeface="游ゴシック" panose="020B0400000000000000" pitchFamily="50" charset="-128"/>
                        </a:rPr>
                        <a:t>Details</a:t>
                      </a:r>
                      <a:r>
                        <a:rPr kumimoji="1" lang="en-US" altLang="ja-JP" sz="1100" baseline="0" dirty="0" smtClean="0">
                          <a:solidFill>
                            <a:srgbClr val="1D2088"/>
                          </a:solidFill>
                          <a:latin typeface="游ゴシック" panose="020B0400000000000000" pitchFamily="50" charset="-128"/>
                          <a:ea typeface="游ゴシック" panose="020B0400000000000000" pitchFamily="50" charset="-128"/>
                        </a:rPr>
                        <a:t> on the next page</a:t>
                      </a:r>
                      <a:endParaRPr kumimoji="1" lang="ja-JP" altLang="en-US" sz="1100" dirty="0">
                        <a:solidFill>
                          <a:srgbClr val="1D2088"/>
                        </a:solidFill>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xmlns="" val="978340353"/>
                  </a:ext>
                </a:extLst>
              </a:tr>
            </a:tbl>
          </a:graphicData>
        </a:graphic>
      </p:graphicFrame>
      <p:sp>
        <p:nvSpPr>
          <p:cNvPr id="25" name="加算記号 24">
            <a:extLst>
              <a:ext uri="{FF2B5EF4-FFF2-40B4-BE49-F238E27FC236}">
                <a16:creationId xmlns:a16="http://schemas.microsoft.com/office/drawing/2014/main" xmlns="" id="{819F169C-690D-4CFE-9204-171121FA6271}"/>
              </a:ext>
            </a:extLst>
          </p:cNvPr>
          <p:cNvSpPr/>
          <p:nvPr/>
        </p:nvSpPr>
        <p:spPr>
          <a:xfrm>
            <a:off x="4744543" y="3118098"/>
            <a:ext cx="427062" cy="474317"/>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加算記号 25">
            <a:extLst>
              <a:ext uri="{FF2B5EF4-FFF2-40B4-BE49-F238E27FC236}">
                <a16:creationId xmlns:a16="http://schemas.microsoft.com/office/drawing/2014/main" xmlns="" id="{1A02F19F-1495-4541-825E-59474B07CC4E}"/>
              </a:ext>
            </a:extLst>
          </p:cNvPr>
          <p:cNvSpPr/>
          <p:nvPr/>
        </p:nvSpPr>
        <p:spPr>
          <a:xfrm>
            <a:off x="4744543" y="4594036"/>
            <a:ext cx="427062" cy="474317"/>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xmlns="" id="{18C87DD8-89A7-48E1-862C-D53EE73CE426}"/>
              </a:ext>
            </a:extLst>
          </p:cNvPr>
          <p:cNvSpPr txBox="1"/>
          <p:nvPr/>
        </p:nvSpPr>
        <p:spPr>
          <a:xfrm>
            <a:off x="5969000" y="6125002"/>
            <a:ext cx="3671198" cy="415498"/>
          </a:xfrm>
          <a:prstGeom prst="rect">
            <a:avLst/>
          </a:prstGeom>
          <a:noFill/>
        </p:spPr>
        <p:txBody>
          <a:bodyPr wrap="none" rtlCol="0">
            <a:spAutoFit/>
          </a:bodyPr>
          <a:lstStyle/>
          <a:p>
            <a:r>
              <a:rPr lang="ja-JP" altLang="en-US" sz="700" dirty="0">
                <a:solidFill>
                  <a:srgbClr val="1D2088"/>
                </a:solidFill>
                <a:latin typeface="游ゴシック" panose="020B0400000000000000" pitchFamily="50" charset="-128"/>
                <a:ea typeface="游ゴシック" panose="020B0400000000000000" pitchFamily="50" charset="-128"/>
              </a:rPr>
              <a:t>*</a:t>
            </a:r>
            <a:r>
              <a:rPr lang="en-US" altLang="ja-JP" sz="700" dirty="0">
                <a:solidFill>
                  <a:srgbClr val="1D2088"/>
                </a:solidFill>
                <a:latin typeface="游ゴシック" panose="020B0400000000000000" pitchFamily="50" charset="-128"/>
                <a:ea typeface="游ゴシック" panose="020B0400000000000000" pitchFamily="50" charset="-128"/>
              </a:rPr>
              <a:t>¹</a:t>
            </a:r>
            <a:r>
              <a:rPr lang="ja-JP" altLang="en-US" sz="700" dirty="0">
                <a:solidFill>
                  <a:srgbClr val="1D2088"/>
                </a:solidFill>
                <a:latin typeface="游ゴシック" panose="020B0400000000000000" pitchFamily="50" charset="-128"/>
                <a:ea typeface="游ゴシック" panose="020B0400000000000000" pitchFamily="50" charset="-128"/>
              </a:rPr>
              <a:t>ご契約期間中の質問設計については、初回に限らず当社担当者が伴走支援いたします</a:t>
            </a:r>
            <a:endParaRPr lang="en-US" altLang="ja-JP" sz="700" dirty="0">
              <a:solidFill>
                <a:srgbClr val="1D2088"/>
              </a:solidFill>
              <a:latin typeface="游ゴシック" panose="020B0400000000000000" pitchFamily="50" charset="-128"/>
              <a:ea typeface="游ゴシック" panose="020B0400000000000000" pitchFamily="50" charset="-128"/>
            </a:endParaRPr>
          </a:p>
          <a:p>
            <a:r>
              <a:rPr kumimoji="1" lang="ja-JP" altLang="en-US" sz="700" dirty="0">
                <a:solidFill>
                  <a:srgbClr val="1D2088"/>
                </a:solidFill>
                <a:latin typeface="游ゴシック" panose="020B0400000000000000" pitchFamily="50" charset="-128"/>
                <a:ea typeface="游ゴシック" panose="020B0400000000000000" pitchFamily="50" charset="-128"/>
              </a:rPr>
              <a:t>*</a:t>
            </a:r>
            <a:r>
              <a:rPr kumimoji="1" lang="en-US" altLang="ja-JP" sz="700" dirty="0">
                <a:solidFill>
                  <a:srgbClr val="1D2088"/>
                </a:solidFill>
                <a:latin typeface="游ゴシック" panose="020B0400000000000000" pitchFamily="50" charset="-128"/>
                <a:ea typeface="游ゴシック" panose="020B0400000000000000" pitchFamily="50" charset="-128"/>
              </a:rPr>
              <a:t>²</a:t>
            </a:r>
            <a:r>
              <a:rPr lang="ja-JP" altLang="en-US" sz="700" dirty="0">
                <a:solidFill>
                  <a:srgbClr val="1D2088"/>
                </a:solidFill>
                <a:latin typeface="游ゴシック" panose="020B0400000000000000" pitchFamily="50" charset="-128"/>
                <a:ea typeface="游ゴシック" panose="020B0400000000000000" pitchFamily="50" charset="-128"/>
              </a:rPr>
              <a:t>貴社ご担当者様にシステムを触っていただきながらの、ハンズオン形式となります</a:t>
            </a:r>
            <a:endParaRPr lang="en-US" altLang="ja-JP" sz="700" dirty="0">
              <a:solidFill>
                <a:srgbClr val="1D2088"/>
              </a:solidFill>
              <a:latin typeface="游ゴシック" panose="020B0400000000000000" pitchFamily="50" charset="-128"/>
              <a:ea typeface="游ゴシック" panose="020B0400000000000000" pitchFamily="50" charset="-128"/>
            </a:endParaRPr>
          </a:p>
          <a:p>
            <a:r>
              <a:rPr kumimoji="1" lang="ja-JP" altLang="en-US" sz="700" dirty="0">
                <a:solidFill>
                  <a:srgbClr val="1D2088"/>
                </a:solidFill>
                <a:latin typeface="游ゴシック" panose="020B0400000000000000" pitchFamily="50" charset="-128"/>
                <a:ea typeface="游ゴシック" panose="020B0400000000000000" pitchFamily="50" charset="-128"/>
              </a:rPr>
              <a:t>*</a:t>
            </a:r>
            <a:r>
              <a:rPr lang="en-US" altLang="ja-JP" sz="700" dirty="0">
                <a:solidFill>
                  <a:srgbClr val="1D2088"/>
                </a:solidFill>
                <a:latin typeface="游ゴシック" panose="020B0400000000000000" pitchFamily="50" charset="-128"/>
                <a:ea typeface="游ゴシック" panose="020B0400000000000000" pitchFamily="50" charset="-128"/>
              </a:rPr>
              <a:t>³</a:t>
            </a:r>
            <a:r>
              <a:rPr lang="ja-JP" altLang="en-US" sz="700" dirty="0">
                <a:solidFill>
                  <a:srgbClr val="1D2088"/>
                </a:solidFill>
                <a:latin typeface="游ゴシック" panose="020B0400000000000000" pitchFamily="50" charset="-128"/>
                <a:ea typeface="游ゴシック" panose="020B0400000000000000" pitchFamily="50" charset="-128"/>
              </a:rPr>
              <a:t>ご契約期間内において</a:t>
            </a:r>
            <a:r>
              <a:rPr lang="en-US" altLang="ja-JP" sz="700" dirty="0">
                <a:solidFill>
                  <a:srgbClr val="1D2088"/>
                </a:solidFill>
                <a:latin typeface="游ゴシック" panose="020B0400000000000000" pitchFamily="50" charset="-128"/>
                <a:ea typeface="游ゴシック" panose="020B0400000000000000" pitchFamily="50" charset="-128"/>
              </a:rPr>
              <a:t>1</a:t>
            </a:r>
            <a:r>
              <a:rPr lang="ja-JP" altLang="en-US" sz="700" dirty="0">
                <a:solidFill>
                  <a:srgbClr val="1D2088"/>
                </a:solidFill>
                <a:latin typeface="游ゴシック" panose="020B0400000000000000" pitchFamily="50" charset="-128"/>
                <a:ea typeface="游ゴシック" panose="020B0400000000000000" pitchFamily="50" charset="-128"/>
              </a:rPr>
              <a:t>本までは無償。</a:t>
            </a:r>
            <a:r>
              <a:rPr lang="en-US" altLang="ja-JP" sz="700" dirty="0">
                <a:solidFill>
                  <a:srgbClr val="1D2088"/>
                </a:solidFill>
                <a:latin typeface="游ゴシック" panose="020B0400000000000000" pitchFamily="50" charset="-128"/>
                <a:ea typeface="游ゴシック" panose="020B0400000000000000" pitchFamily="50" charset="-128"/>
              </a:rPr>
              <a:t>2</a:t>
            </a:r>
            <a:r>
              <a:rPr lang="ja-JP" altLang="en-US" sz="700" dirty="0">
                <a:solidFill>
                  <a:srgbClr val="1D2088"/>
                </a:solidFill>
                <a:latin typeface="游ゴシック" panose="020B0400000000000000" pitchFamily="50" charset="-128"/>
                <a:ea typeface="游ゴシック" panose="020B0400000000000000" pitchFamily="50" charset="-128"/>
              </a:rPr>
              <a:t>本目以降は有償となります</a:t>
            </a:r>
            <a:endParaRPr kumimoji="1" lang="en-US" altLang="ja-JP" sz="700" dirty="0">
              <a:solidFill>
                <a:srgbClr val="1D2088"/>
              </a:solidFill>
              <a:latin typeface="游ゴシック" panose="020B0400000000000000" pitchFamily="50" charset="-128"/>
              <a:ea typeface="游ゴシック" panose="020B0400000000000000" pitchFamily="50" charset="-128"/>
            </a:endParaRPr>
          </a:p>
        </p:txBody>
      </p:sp>
      <p:sp>
        <p:nvSpPr>
          <p:cNvPr id="10" name="正方形/長方形 9">
            <a:extLst>
              <a:ext uri="{FF2B5EF4-FFF2-40B4-BE49-F238E27FC236}">
                <a16:creationId xmlns:a16="http://schemas.microsoft.com/office/drawing/2014/main" xmlns="" id="{9D704548-2E25-4A8C-8E30-B03996BB9886}"/>
              </a:ext>
            </a:extLst>
          </p:cNvPr>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1" name="正方形/長方形 10">
            <a:extLst>
              <a:ext uri="{FF2B5EF4-FFF2-40B4-BE49-F238E27FC236}">
                <a16:creationId xmlns:a16="http://schemas.microsoft.com/office/drawing/2014/main" xmlns="" id="{24C17CDB-83B3-456D-AA6D-81AB3B65DB3D}"/>
              </a:ext>
            </a:extLst>
          </p:cNvPr>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xmlns="" id="{0F2FEAFD-4A37-4500-8692-A05B12E3F86D}"/>
              </a:ext>
            </a:extLst>
          </p:cNvPr>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正方形/長方形 12">
            <a:extLst>
              <a:ext uri="{FF2B5EF4-FFF2-40B4-BE49-F238E27FC236}">
                <a16:creationId xmlns:a16="http://schemas.microsoft.com/office/drawing/2014/main" xmlns="" id="{4BDA56A1-66DA-4433-B652-2910FAA1FF2C}"/>
              </a:ext>
            </a:extLst>
          </p:cNvPr>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xmlns="" id="{53118EE8-5E80-4EE3-B399-FD99F1356F72}"/>
              </a:ext>
            </a:extLst>
          </p:cNvPr>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5" name="正方形/長方形 14">
            <a:extLst>
              <a:ext uri="{FF2B5EF4-FFF2-40B4-BE49-F238E27FC236}">
                <a16:creationId xmlns:a16="http://schemas.microsoft.com/office/drawing/2014/main" xmlns="" id="{AD925851-B69E-4BE4-AD73-8068962B9F6C}"/>
              </a:ext>
            </a:extLst>
          </p:cNvPr>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6" name="正方形/長方形 15">
            <a:extLst>
              <a:ext uri="{FF2B5EF4-FFF2-40B4-BE49-F238E27FC236}">
                <a16:creationId xmlns:a16="http://schemas.microsoft.com/office/drawing/2014/main" xmlns="" id="{A9466035-5719-4FF0-933D-C1D6CC5EE873}"/>
              </a:ext>
            </a:extLst>
          </p:cNvPr>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7" name="正方形/長方形 16">
            <a:extLst>
              <a:ext uri="{FF2B5EF4-FFF2-40B4-BE49-F238E27FC236}">
                <a16:creationId xmlns:a16="http://schemas.microsoft.com/office/drawing/2014/main" xmlns="" id="{8C2EA4FA-4EC2-4DDA-B242-9FE5564717B6}"/>
              </a:ext>
            </a:extLst>
          </p:cNvPr>
          <p:cNvSpPr/>
          <p:nvPr/>
        </p:nvSpPr>
        <p:spPr>
          <a:xfrm>
            <a:off x="265324" y="1086995"/>
            <a:ext cx="9374877" cy="1077218"/>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The </a:t>
            </a:r>
            <a:r>
              <a:rPr lang="en-US" altLang="ja-JP" sz="2400" b="1" dirty="0" smtClean="0">
                <a:solidFill>
                  <a:srgbClr val="1D2088"/>
                </a:solidFill>
                <a:latin typeface="游ゴシック" panose="020B0400000000000000" pitchFamily="50" charset="-128"/>
                <a:ea typeface="游ゴシック" panose="020B0400000000000000" pitchFamily="50" charset="-128"/>
              </a:rPr>
              <a:t>package c</a:t>
            </a:r>
            <a:r>
              <a:rPr lang="en-US" altLang="ja-JP" sz="2400" b="1" dirty="0" smtClean="0">
                <a:solidFill>
                  <a:srgbClr val="1D2088"/>
                </a:solidFill>
                <a:latin typeface="游ゴシック" panose="020B0400000000000000" pitchFamily="50" charset="-128"/>
                <a:ea typeface="游ゴシック" panose="020B0400000000000000" pitchFamily="50" charset="-128"/>
              </a:rPr>
              <a:t>ombining the basic functions you can use at a </a:t>
            </a:r>
            <a:r>
              <a:rPr lang="ja-JP" altLang="en-US" sz="2400" b="1" dirty="0" smtClean="0">
                <a:solidFill>
                  <a:srgbClr val="1D2088"/>
                </a:solidFill>
                <a:latin typeface="游ゴシック" panose="020B0400000000000000" pitchFamily="50" charset="-128"/>
                <a:ea typeface="游ゴシック" panose="020B0400000000000000" pitchFamily="50" charset="-128"/>
              </a:rPr>
              <a:t>“</a:t>
            </a:r>
            <a:r>
              <a:rPr lang="en-US" altLang="ja-JP" sz="2400" b="1" dirty="0" smtClean="0">
                <a:solidFill>
                  <a:srgbClr val="1D2088"/>
                </a:solidFill>
                <a:latin typeface="游ゴシック" panose="020B0400000000000000" pitchFamily="50" charset="-128"/>
                <a:ea typeface="游ゴシック" panose="020B0400000000000000" pitchFamily="50" charset="-128"/>
              </a:rPr>
              <a:t>minimum required</a:t>
            </a:r>
            <a:r>
              <a:rPr lang="ja-JP" altLang="en-US" sz="2400" b="1" dirty="0" smtClean="0">
                <a:solidFill>
                  <a:srgbClr val="1D2088"/>
                </a:solidFill>
                <a:latin typeface="游ゴシック" panose="020B0400000000000000" pitchFamily="50" charset="-128"/>
                <a:ea typeface="游ゴシック" panose="020B0400000000000000" pitchFamily="50" charset="-128"/>
              </a:rPr>
              <a:t>”</a:t>
            </a:r>
            <a:r>
              <a:rPr lang="en-US" altLang="ja-JP" sz="2400" b="1" dirty="0">
                <a:solidFill>
                  <a:srgbClr val="1D2088"/>
                </a:solidFill>
                <a:latin typeface="游ゴシック" panose="020B0400000000000000" pitchFamily="50" charset="-128"/>
                <a:ea typeface="游ゴシック" panose="020B0400000000000000" pitchFamily="50" charset="-128"/>
              </a:rPr>
              <a:t> </a:t>
            </a:r>
            <a:r>
              <a:rPr lang="en-US" altLang="ja-JP" sz="2400" b="1" dirty="0" smtClean="0">
                <a:solidFill>
                  <a:srgbClr val="1D2088"/>
                </a:solidFill>
                <a:latin typeface="游ゴシック" panose="020B0400000000000000" pitchFamily="50" charset="-128"/>
                <a:ea typeface="游ゴシック" panose="020B0400000000000000" pitchFamily="50" charset="-128"/>
              </a:rPr>
              <a:t>rate</a:t>
            </a:r>
            <a:endParaRPr lang="en-US" altLang="ja-JP" sz="2400" b="1" dirty="0" smtClean="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The minimum required rate is </a:t>
            </a:r>
            <a:r>
              <a:rPr lang="en-US" altLang="ja-JP" sz="1600" dirty="0" smtClean="0">
                <a:solidFill>
                  <a:srgbClr val="1D2088"/>
                </a:solidFill>
                <a:latin typeface="游ゴシック" panose="020B0400000000000000" pitchFamily="50" charset="-128"/>
                <a:ea typeface="游ゴシック" panose="020B0400000000000000" pitchFamily="50" charset="-128"/>
              </a:rPr>
              <a:t>50,000 yen per month</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xmlns="" id="{C96A2353-103F-42ED-8838-3001B07145DF}"/>
              </a:ext>
            </a:extLst>
          </p:cNvPr>
          <p:cNvSpPr/>
          <p:nvPr/>
        </p:nvSpPr>
        <p:spPr>
          <a:xfrm>
            <a:off x="265325" y="1949936"/>
            <a:ext cx="920194" cy="215444"/>
          </a:xfrm>
          <a:prstGeom prst="rect">
            <a:avLst/>
          </a:prstGeom>
        </p:spPr>
        <p:txBody>
          <a:bodyPr wrap="none">
            <a:spAutoFit/>
          </a:bodyPr>
          <a:lstStyle/>
          <a:p>
            <a:r>
              <a:rPr lang="ja-JP" altLang="en-US" sz="800" dirty="0" smtClean="0">
                <a:solidFill>
                  <a:srgbClr val="1D2088"/>
                </a:solidFill>
                <a:latin typeface="游ゴシック" panose="020B0400000000000000" pitchFamily="50" charset="-128"/>
                <a:ea typeface="游ゴシック" panose="020B0400000000000000" pitchFamily="50" charset="-128"/>
              </a:rPr>
              <a:t>（</a:t>
            </a:r>
            <a:r>
              <a:rPr lang="en-US" altLang="ja-JP" sz="800" dirty="0" smtClean="0">
                <a:solidFill>
                  <a:srgbClr val="1D2088"/>
                </a:solidFill>
                <a:latin typeface="游ゴシック" panose="020B0400000000000000" pitchFamily="50" charset="-128"/>
                <a:ea typeface="游ゴシック" panose="020B0400000000000000" pitchFamily="50" charset="-128"/>
              </a:rPr>
              <a:t>Exclude tax</a:t>
            </a:r>
            <a:r>
              <a:rPr lang="ja-JP" altLang="en-US" sz="800" dirty="0" smtClean="0">
                <a:solidFill>
                  <a:srgbClr val="1D2088"/>
                </a:solidFill>
                <a:latin typeface="游ゴシック" panose="020B0400000000000000" pitchFamily="50" charset="-128"/>
                <a:ea typeface="游ゴシック" panose="020B0400000000000000" pitchFamily="50" charset="-128"/>
              </a:rPr>
              <a:t>）</a:t>
            </a:r>
            <a:endParaRPr lang="en-US" altLang="ja-JP" sz="800" dirty="0">
              <a:solidFill>
                <a:srgbClr val="1D2088"/>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6245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t>List of op</a:t>
            </a:r>
            <a:r>
              <a:rPr lang="en-US" altLang="ja-JP" b="1" dirty="0" smtClean="0"/>
              <a:t>tional functions</a:t>
            </a:r>
            <a:endParaRPr kumimoji="1" lang="ja-JP" altLang="en-US" b="1" dirty="0"/>
          </a:p>
        </p:txBody>
      </p:sp>
      <p:graphicFrame>
        <p:nvGraphicFramePr>
          <p:cNvPr id="10" name="表 9">
            <a:extLst>
              <a:ext uri="{FF2B5EF4-FFF2-40B4-BE49-F238E27FC236}">
                <a16:creationId xmlns:a16="http://schemas.microsoft.com/office/drawing/2014/main" xmlns="" id="{E77803F5-A2FC-4C7B-81E3-BD124BB2EFD9}"/>
              </a:ext>
            </a:extLst>
          </p:cNvPr>
          <p:cNvGraphicFramePr>
            <a:graphicFrameLocks noGrp="1"/>
          </p:cNvGraphicFramePr>
          <p:nvPr>
            <p:extLst>
              <p:ext uri="{D42A27DB-BD31-4B8C-83A1-F6EECF244321}">
                <p14:modId xmlns:p14="http://schemas.microsoft.com/office/powerpoint/2010/main" val="892302065"/>
              </p:ext>
            </p:extLst>
          </p:nvPr>
        </p:nvGraphicFramePr>
        <p:xfrm>
          <a:off x="265325" y="2127599"/>
          <a:ext cx="9374876" cy="4212845"/>
        </p:xfrm>
        <a:graphic>
          <a:graphicData uri="http://schemas.openxmlformats.org/drawingml/2006/table">
            <a:tbl>
              <a:tblPr firstRow="1" bandRow="1">
                <a:tableStyleId>{F2DE63D5-997A-4646-A377-4702673A728D}</a:tableStyleId>
              </a:tblPr>
              <a:tblGrid>
                <a:gridCol w="2118666">
                  <a:extLst>
                    <a:ext uri="{9D8B030D-6E8A-4147-A177-3AD203B41FA5}">
                      <a16:colId xmlns:a16="http://schemas.microsoft.com/office/drawing/2014/main" xmlns="" val="3481542202"/>
                    </a:ext>
                  </a:extLst>
                </a:gridCol>
                <a:gridCol w="2590743">
                  <a:extLst>
                    <a:ext uri="{9D8B030D-6E8A-4147-A177-3AD203B41FA5}">
                      <a16:colId xmlns:a16="http://schemas.microsoft.com/office/drawing/2014/main" xmlns="" val="3749312212"/>
                    </a:ext>
                  </a:extLst>
                </a:gridCol>
                <a:gridCol w="4665467">
                  <a:extLst>
                    <a:ext uri="{9D8B030D-6E8A-4147-A177-3AD203B41FA5}">
                      <a16:colId xmlns:a16="http://schemas.microsoft.com/office/drawing/2014/main" xmlns="" val="2326571669"/>
                    </a:ext>
                  </a:extLst>
                </a:gridCol>
              </a:tblGrid>
              <a:tr h="393724">
                <a:tc>
                  <a:txBody>
                    <a:bodyPr/>
                    <a:lstStyle/>
                    <a:p>
                      <a:pPr algn="ctr"/>
                      <a:r>
                        <a:rPr kumimoji="1" lang="en-US" altLang="ja-JP" sz="1400" dirty="0" smtClean="0">
                          <a:latin typeface="游ゴシック" panose="020B0400000000000000" pitchFamily="50" charset="-128"/>
                          <a:ea typeface="游ゴシック" panose="020B0400000000000000" pitchFamily="50" charset="-128"/>
                        </a:rPr>
                        <a:t>Function</a:t>
                      </a:r>
                      <a:endParaRPr kumimoji="1" lang="ja-JP" altLang="en-US" sz="1400" dirty="0">
                        <a:latin typeface="游ゴシック" panose="020B0400000000000000" pitchFamily="50" charset="-128"/>
                        <a:ea typeface="游ゴシック" panose="020B0400000000000000" pitchFamily="50" charset="-128"/>
                      </a:endParaRPr>
                    </a:p>
                  </a:txBody>
                  <a:tcPr anchor="ctr">
                    <a:solidFill>
                      <a:srgbClr val="A6A8EC"/>
                    </a:solidFill>
                  </a:tcPr>
                </a:tc>
                <a:tc>
                  <a:txBody>
                    <a:bodyPr/>
                    <a:lstStyle/>
                    <a:p>
                      <a:pPr algn="ctr"/>
                      <a:r>
                        <a:rPr kumimoji="1" lang="en-US" altLang="ja-JP" sz="1400" b="1" dirty="0" smtClean="0">
                          <a:latin typeface="游ゴシック" panose="020B0400000000000000" pitchFamily="50" charset="-128"/>
                          <a:ea typeface="游ゴシック" panose="020B0400000000000000" pitchFamily="50" charset="-128"/>
                        </a:rPr>
                        <a:t>Amount</a:t>
                      </a:r>
                      <a:r>
                        <a:rPr kumimoji="1" lang="ja-JP" altLang="en-US" sz="1050" b="1" dirty="0" smtClean="0">
                          <a:latin typeface="游ゴシック" panose="020B0400000000000000" pitchFamily="50" charset="-128"/>
                          <a:ea typeface="游ゴシック" panose="020B0400000000000000" pitchFamily="50" charset="-128"/>
                        </a:rPr>
                        <a:t>*</a:t>
                      </a:r>
                      <a:endParaRPr kumimoji="1" lang="ja-JP" altLang="en-US" sz="1400" b="1" dirty="0">
                        <a:latin typeface="游ゴシック" panose="020B0400000000000000" pitchFamily="50" charset="-128"/>
                        <a:ea typeface="游ゴシック" panose="020B0400000000000000" pitchFamily="50" charset="-128"/>
                      </a:endParaRPr>
                    </a:p>
                  </a:txBody>
                  <a:tcPr anchor="ctr">
                    <a:solidFill>
                      <a:srgbClr val="A6A8EC"/>
                    </a:solidFill>
                  </a:tcPr>
                </a:tc>
                <a:tc>
                  <a:txBody>
                    <a:bodyPr/>
                    <a:lstStyle/>
                    <a:p>
                      <a:pPr algn="ctr"/>
                      <a:r>
                        <a:rPr kumimoji="1" lang="en-US" altLang="ja-JP" sz="1400" b="1" dirty="0" smtClean="0">
                          <a:latin typeface="游ゴシック" panose="020B0400000000000000" pitchFamily="50" charset="-128"/>
                          <a:ea typeface="游ゴシック" panose="020B0400000000000000" pitchFamily="50" charset="-128"/>
                        </a:rPr>
                        <a:t>Description</a:t>
                      </a:r>
                      <a:endParaRPr kumimoji="1" lang="ja-JP" altLang="en-US" sz="1400" b="1" dirty="0">
                        <a:latin typeface="游ゴシック" panose="020B0400000000000000" pitchFamily="50" charset="-128"/>
                        <a:ea typeface="游ゴシック" panose="020B0400000000000000" pitchFamily="50" charset="-128"/>
                      </a:endParaRPr>
                    </a:p>
                  </a:txBody>
                  <a:tcPr anchor="ctr">
                    <a:solidFill>
                      <a:srgbClr val="A6A8EC"/>
                    </a:solidFill>
                  </a:tcPr>
                </a:tc>
                <a:extLst>
                  <a:ext uri="{0D108BD9-81ED-4DB2-BD59-A6C34878D82A}">
                    <a16:rowId xmlns:a16="http://schemas.microsoft.com/office/drawing/2014/main" xmlns="" val="1128453439"/>
                  </a:ext>
                </a:extLst>
              </a:tr>
              <a:tr h="748075">
                <a:tc>
                  <a:txBody>
                    <a:bodyPr/>
                    <a:lstStyle/>
                    <a:p>
                      <a:pPr algn="ctr"/>
                      <a:r>
                        <a:rPr kumimoji="1" lang="en-US" altLang="ja-JP" sz="1400" b="1" dirty="0" smtClean="0">
                          <a:solidFill>
                            <a:srgbClr val="1D2088"/>
                          </a:solidFill>
                          <a:latin typeface="游ゴシック" panose="020B0400000000000000" pitchFamily="50" charset="-128"/>
                          <a:ea typeface="游ゴシック" panose="020B0400000000000000" pitchFamily="50" charset="-128"/>
                        </a:rPr>
                        <a:t>Journey</a:t>
                      </a:r>
                      <a:r>
                        <a:rPr kumimoji="1" lang="en-US" altLang="ja-JP" sz="1400" b="1" baseline="0" dirty="0" smtClean="0">
                          <a:solidFill>
                            <a:srgbClr val="1D2088"/>
                          </a:solidFill>
                          <a:latin typeface="游ゴシック" panose="020B0400000000000000" pitchFamily="50" charset="-128"/>
                          <a:ea typeface="游ゴシック" panose="020B0400000000000000" pitchFamily="50" charset="-128"/>
                        </a:rPr>
                        <a:t> map</a:t>
                      </a:r>
                      <a:r>
                        <a:rPr kumimoji="1" lang="en-US" altLang="ja-JP" sz="1400" b="1" dirty="0" smtClean="0">
                          <a:solidFill>
                            <a:srgbClr val="1D2088"/>
                          </a:solidFill>
                          <a:latin typeface="游ゴシック" panose="020B0400000000000000" pitchFamily="50" charset="-128"/>
                          <a:ea typeface="游ゴシック" panose="020B0400000000000000" pitchFamily="50" charset="-128"/>
                        </a:rPr>
                        <a:t>/</a:t>
                      </a:r>
                      <a:endParaRPr kumimoji="1" lang="en-US" altLang="ja-JP" sz="1400" b="1" dirty="0">
                        <a:solidFill>
                          <a:srgbClr val="1D2088"/>
                        </a:solidFill>
                        <a:latin typeface="游ゴシック" panose="020B0400000000000000" pitchFamily="50" charset="-128"/>
                        <a:ea typeface="游ゴシック" panose="020B0400000000000000" pitchFamily="50" charset="-128"/>
                      </a:endParaRPr>
                    </a:p>
                    <a:p>
                      <a:pPr algn="ctr"/>
                      <a:r>
                        <a:rPr kumimoji="1" lang="en-US" altLang="ja-JP" sz="1400" b="1" baseline="0" dirty="0" smtClean="0">
                          <a:solidFill>
                            <a:srgbClr val="1D2088"/>
                          </a:solidFill>
                          <a:latin typeface="游ゴシック" panose="020B0400000000000000" pitchFamily="50" charset="-128"/>
                          <a:ea typeface="游ゴシック" panose="020B0400000000000000" pitchFamily="50" charset="-128"/>
                        </a:rPr>
                        <a:t>Factors analysis</a:t>
                      </a:r>
                      <a:endParaRPr kumimoji="1" lang="ja-JP" altLang="en-US" sz="1400" b="1"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pPr algn="r"/>
                      <a:r>
                        <a:rPr kumimoji="1" lang="en-US" altLang="ja-JP" sz="2000" b="1" dirty="0" smtClean="0">
                          <a:solidFill>
                            <a:srgbClr val="1D2088"/>
                          </a:solidFill>
                          <a:latin typeface="游ゴシック" panose="020B0400000000000000" pitchFamily="50" charset="-128"/>
                          <a:ea typeface="游ゴシック" panose="020B0400000000000000" pitchFamily="50" charset="-128"/>
                        </a:rPr>
                        <a:t>50,000</a:t>
                      </a:r>
                      <a:r>
                        <a:rPr kumimoji="1" lang="en-US" altLang="ja-JP" sz="2000" b="1" baseline="0" dirty="0">
                          <a:solidFill>
                            <a:srgbClr val="1D2088"/>
                          </a:solidFill>
                          <a:latin typeface="游ゴシック" panose="020B0400000000000000" pitchFamily="50" charset="-128"/>
                          <a:ea typeface="游ゴシック" panose="020B0400000000000000" pitchFamily="50" charset="-128"/>
                        </a:rPr>
                        <a:t> </a:t>
                      </a:r>
                      <a:r>
                        <a:rPr kumimoji="1" lang="en-US" altLang="ja-JP" sz="2000" b="1" baseline="0" dirty="0" smtClean="0">
                          <a:solidFill>
                            <a:srgbClr val="1D2088"/>
                          </a:solidFill>
                          <a:latin typeface="游ゴシック" panose="020B0400000000000000" pitchFamily="50" charset="-128"/>
                          <a:ea typeface="游ゴシック" panose="020B0400000000000000" pitchFamily="50" charset="-128"/>
                        </a:rPr>
                        <a:t>yen</a:t>
                      </a:r>
                      <a:endParaRPr kumimoji="1" lang="ja-JP" altLang="en-US" sz="2000" b="1" dirty="0">
                        <a:solidFill>
                          <a:srgbClr val="1D2088"/>
                        </a:solidFill>
                        <a:latin typeface="游ゴシック" panose="020B0400000000000000" pitchFamily="50" charset="-128"/>
                        <a:ea typeface="游ゴシック" panose="020B0400000000000000" pitchFamily="50" charset="-128"/>
                      </a:endParaRPr>
                    </a:p>
                  </a:txBody>
                  <a:tcPr marR="180000" anchor="ctr"/>
                </a:tc>
                <a:tc>
                  <a:txBody>
                    <a:bodyPr/>
                    <a:lstStyle/>
                    <a:p>
                      <a:r>
                        <a:rPr kumimoji="1" lang="ja-JP" altLang="en-US" sz="1200" dirty="0" smtClean="0">
                          <a:solidFill>
                            <a:srgbClr val="1D2088"/>
                          </a:solidFill>
                          <a:latin typeface="游ゴシック" panose="020B0400000000000000" pitchFamily="50" charset="-128"/>
                          <a:ea typeface="游ゴシック" panose="020B0400000000000000" pitchFamily="50" charset="-128"/>
                        </a:rPr>
                        <a:t>・</a:t>
                      </a:r>
                      <a:r>
                        <a:rPr kumimoji="1" lang="en-US" altLang="ja-JP" sz="1200" dirty="0" smtClean="0">
                          <a:solidFill>
                            <a:srgbClr val="1D2088"/>
                          </a:solidFill>
                          <a:latin typeface="游ゴシック" panose="020B0400000000000000" pitchFamily="50" charset="-128"/>
                          <a:ea typeface="游ゴシック" panose="020B0400000000000000" pitchFamily="50" charset="-128"/>
                        </a:rPr>
                        <a:t>Analyze the issues</a:t>
                      </a:r>
                      <a:r>
                        <a:rPr kumimoji="1" lang="en-US" altLang="ja-JP" sz="1200" baseline="0" dirty="0" smtClean="0">
                          <a:solidFill>
                            <a:srgbClr val="1D2088"/>
                          </a:solidFill>
                          <a:latin typeface="游ゴシック" panose="020B0400000000000000" pitchFamily="50" charset="-128"/>
                          <a:ea typeface="游ゴシック" panose="020B0400000000000000" pitchFamily="50" charset="-128"/>
                        </a:rPr>
                        <a:t> to be improved</a:t>
                      </a:r>
                      <a:endParaRPr kumimoji="1" lang="en-US" altLang="ja-JP" sz="1200" dirty="0">
                        <a:solidFill>
                          <a:srgbClr val="1D2088"/>
                        </a:solidFill>
                        <a:latin typeface="游ゴシック" panose="020B0400000000000000" pitchFamily="50" charset="-128"/>
                        <a:ea typeface="游ゴシック" panose="020B0400000000000000" pitchFamily="50" charset="-128"/>
                      </a:endParaRPr>
                    </a:p>
                    <a:p>
                      <a:r>
                        <a:rPr kumimoji="1" lang="ja-JP" altLang="en-US" sz="1200" dirty="0" smtClean="0">
                          <a:solidFill>
                            <a:srgbClr val="1D2088"/>
                          </a:solidFill>
                          <a:latin typeface="游ゴシック" panose="020B0400000000000000" pitchFamily="50" charset="-128"/>
                          <a:ea typeface="游ゴシック" panose="020B0400000000000000" pitchFamily="50" charset="-128"/>
                        </a:rPr>
                        <a:t>・</a:t>
                      </a:r>
                      <a:r>
                        <a:rPr kumimoji="1" lang="en-US" altLang="ja-JP" sz="1200" dirty="0" smtClean="0">
                          <a:solidFill>
                            <a:srgbClr val="1D2088"/>
                          </a:solidFill>
                          <a:latin typeface="游ゴシック" panose="020B0400000000000000" pitchFamily="50" charset="-128"/>
                          <a:ea typeface="游ゴシック" panose="020B0400000000000000" pitchFamily="50" charset="-128"/>
                        </a:rPr>
                        <a:t>A</a:t>
                      </a:r>
                      <a:r>
                        <a:rPr kumimoji="1" lang="en-US" altLang="ja-JP" sz="1200" baseline="0" dirty="0" smtClean="0">
                          <a:solidFill>
                            <a:srgbClr val="1D2088"/>
                          </a:solidFill>
                          <a:latin typeface="游ゴシック" panose="020B0400000000000000" pitchFamily="50" charset="-128"/>
                          <a:ea typeface="游ゴシック" panose="020B0400000000000000" pitchFamily="50" charset="-128"/>
                        </a:rPr>
                        <a:t>n essential function for companies who consider a full-scale CXM</a:t>
                      </a:r>
                      <a:endParaRPr kumimoji="1" lang="en-US" altLang="ja-JP" sz="1200" dirty="0">
                        <a:solidFill>
                          <a:srgbClr val="1D2088"/>
                        </a:solidFill>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xmlns="" val="978340353"/>
                  </a:ext>
                </a:extLst>
              </a:tr>
              <a:tr h="826820">
                <a:tc>
                  <a:txBody>
                    <a:bodyPr/>
                    <a:lstStyle/>
                    <a:p>
                      <a:pPr algn="ctr"/>
                      <a:r>
                        <a:rPr kumimoji="1" lang="en-US" altLang="ja-JP" sz="1400" b="1" dirty="0" smtClean="0">
                          <a:solidFill>
                            <a:srgbClr val="1D2088"/>
                          </a:solidFill>
                          <a:latin typeface="游ゴシック" panose="020B0400000000000000" pitchFamily="50" charset="-128"/>
                          <a:ea typeface="游ゴシック" panose="020B0400000000000000" pitchFamily="50" charset="-128"/>
                        </a:rPr>
                        <a:t>Survey group</a:t>
                      </a:r>
                      <a:endParaRPr kumimoji="1" lang="ja-JP" altLang="en-US" sz="1400" b="1"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pPr algn="r"/>
                      <a:r>
                        <a:rPr kumimoji="1" lang="en-US" altLang="ja-JP" sz="2000" b="1" dirty="0" smtClean="0">
                          <a:solidFill>
                            <a:srgbClr val="1D2088"/>
                          </a:solidFill>
                          <a:latin typeface="游ゴシック" panose="020B0400000000000000" pitchFamily="50" charset="-128"/>
                          <a:ea typeface="游ゴシック" panose="020B0400000000000000" pitchFamily="50" charset="-128"/>
                        </a:rPr>
                        <a:t>30,000</a:t>
                      </a:r>
                      <a:r>
                        <a:rPr kumimoji="1" lang="en-US" altLang="ja-JP" sz="2000" b="1" baseline="0" dirty="0">
                          <a:solidFill>
                            <a:srgbClr val="1D2088"/>
                          </a:solidFill>
                          <a:latin typeface="游ゴシック" panose="020B0400000000000000" pitchFamily="50" charset="-128"/>
                          <a:ea typeface="游ゴシック" panose="020B0400000000000000" pitchFamily="50" charset="-128"/>
                        </a:rPr>
                        <a:t> </a:t>
                      </a:r>
                      <a:r>
                        <a:rPr kumimoji="1" lang="en-US" altLang="ja-JP" sz="2000" b="1" baseline="0" dirty="0" smtClean="0">
                          <a:solidFill>
                            <a:srgbClr val="1D2088"/>
                          </a:solidFill>
                          <a:latin typeface="游ゴシック" panose="020B0400000000000000" pitchFamily="50" charset="-128"/>
                          <a:ea typeface="游ゴシック" panose="020B0400000000000000" pitchFamily="50" charset="-128"/>
                        </a:rPr>
                        <a:t>yen</a:t>
                      </a:r>
                      <a:endParaRPr kumimoji="1" lang="ja-JP" altLang="en-US" sz="2000" b="1" dirty="0">
                        <a:solidFill>
                          <a:srgbClr val="1D2088"/>
                        </a:solidFill>
                        <a:latin typeface="游ゴシック" panose="020B0400000000000000" pitchFamily="50" charset="-128"/>
                        <a:ea typeface="游ゴシック" panose="020B0400000000000000" pitchFamily="50" charset="-128"/>
                      </a:endParaRPr>
                    </a:p>
                  </a:txBody>
                  <a:tcPr marR="180000" anchor="ctr"/>
                </a:tc>
                <a:tc>
                  <a:txBody>
                    <a:bodyPr/>
                    <a:lstStyle/>
                    <a:p>
                      <a:r>
                        <a:rPr kumimoji="1" lang="ja-JP" altLang="en-US" sz="1200" dirty="0" smtClean="0">
                          <a:solidFill>
                            <a:srgbClr val="1D2088"/>
                          </a:solidFill>
                          <a:latin typeface="游ゴシック" panose="020B0400000000000000" pitchFamily="50" charset="-128"/>
                          <a:ea typeface="游ゴシック" panose="020B0400000000000000" pitchFamily="50" charset="-128"/>
                        </a:rPr>
                        <a:t>・</a:t>
                      </a:r>
                      <a:r>
                        <a:rPr kumimoji="1" lang="en-US" altLang="ja-JP" sz="1200" dirty="0" smtClean="0">
                          <a:solidFill>
                            <a:srgbClr val="1D2088"/>
                          </a:solidFill>
                          <a:latin typeface="游ゴシック" panose="020B0400000000000000" pitchFamily="50" charset="-128"/>
                          <a:ea typeface="游ゴシック" panose="020B0400000000000000" pitchFamily="50" charset="-128"/>
                        </a:rPr>
                        <a:t>An essential function</a:t>
                      </a:r>
                      <a:r>
                        <a:rPr kumimoji="1" lang="en-US" altLang="ja-JP" sz="1200" baseline="0" dirty="0" smtClean="0">
                          <a:solidFill>
                            <a:srgbClr val="1D2088"/>
                          </a:solidFill>
                          <a:latin typeface="游ゴシック" panose="020B0400000000000000" pitchFamily="50" charset="-128"/>
                          <a:ea typeface="游ゴシック" panose="020B0400000000000000" pitchFamily="50" charset="-128"/>
                        </a:rPr>
                        <a:t> for companies with multiple stores</a:t>
                      </a:r>
                      <a:endParaRPr kumimoji="1" lang="en-US" altLang="ja-JP" sz="1200" dirty="0">
                        <a:solidFill>
                          <a:srgbClr val="1D2088"/>
                        </a:solidFill>
                        <a:latin typeface="游ゴシック" panose="020B0400000000000000" pitchFamily="50" charset="-128"/>
                        <a:ea typeface="游ゴシック" panose="020B0400000000000000" pitchFamily="50" charset="-128"/>
                      </a:endParaRPr>
                    </a:p>
                    <a:p>
                      <a:r>
                        <a:rPr kumimoji="1" lang="ja-JP" altLang="en-US" sz="1200" dirty="0" smtClean="0">
                          <a:solidFill>
                            <a:srgbClr val="1D2088"/>
                          </a:solidFill>
                          <a:latin typeface="游ゴシック" panose="020B0400000000000000" pitchFamily="50" charset="-128"/>
                          <a:ea typeface="游ゴシック" panose="020B0400000000000000" pitchFamily="50" charset="-128"/>
                        </a:rPr>
                        <a:t>・</a:t>
                      </a:r>
                      <a:r>
                        <a:rPr kumimoji="1" lang="en-US" altLang="ja-JP" sz="1200" dirty="0" smtClean="0">
                          <a:solidFill>
                            <a:srgbClr val="1D2088"/>
                          </a:solidFill>
                          <a:latin typeface="游ゴシック" panose="020B0400000000000000" pitchFamily="50" charset="-128"/>
                          <a:ea typeface="游ゴシック" panose="020B0400000000000000" pitchFamily="50" charset="-128"/>
                        </a:rPr>
                        <a:t>Adding or deleting</a:t>
                      </a:r>
                      <a:r>
                        <a:rPr kumimoji="1" lang="en-US" altLang="ja-JP" sz="1200" baseline="0" dirty="0" smtClean="0">
                          <a:solidFill>
                            <a:srgbClr val="1D2088"/>
                          </a:solidFill>
                          <a:latin typeface="游ゴシック" panose="020B0400000000000000" pitchFamily="50" charset="-128"/>
                          <a:ea typeface="游ゴシック" panose="020B0400000000000000" pitchFamily="50" charset="-128"/>
                        </a:rPr>
                        <a:t> any store would not change the survey URL or question</a:t>
                      </a:r>
                      <a:endParaRPr kumimoji="1" lang="en-US" altLang="ja-JP" sz="1200" dirty="0">
                        <a:solidFill>
                          <a:srgbClr val="1D2088"/>
                        </a:solidFill>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xmlns="" val="4232601646"/>
                  </a:ext>
                </a:extLst>
              </a:tr>
              <a:tr h="669331">
                <a:tc>
                  <a:txBody>
                    <a:bodyPr/>
                    <a:lstStyle/>
                    <a:p>
                      <a:pPr algn="ctr"/>
                      <a:r>
                        <a:rPr kumimoji="1" lang="en-US" altLang="ja-JP" sz="1400" b="1" dirty="0" smtClean="0">
                          <a:solidFill>
                            <a:srgbClr val="1D2088"/>
                          </a:solidFill>
                          <a:latin typeface="游ゴシック" panose="020B0400000000000000" pitchFamily="50" charset="-128"/>
                          <a:ea typeface="游ゴシック" panose="020B0400000000000000" pitchFamily="50" charset="-128"/>
                        </a:rPr>
                        <a:t>Sub domain</a:t>
                      </a:r>
                      <a:endParaRPr kumimoji="1" lang="ja-JP" altLang="en-US" sz="1400" b="1"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pPr algn="r"/>
                      <a:r>
                        <a:rPr kumimoji="1" lang="en-US" altLang="ja-JP" sz="2000" b="1" dirty="0" smtClean="0">
                          <a:solidFill>
                            <a:srgbClr val="1D2088"/>
                          </a:solidFill>
                          <a:latin typeface="游ゴシック" panose="020B0400000000000000" pitchFamily="50" charset="-128"/>
                          <a:ea typeface="游ゴシック" panose="020B0400000000000000" pitchFamily="50" charset="-128"/>
                        </a:rPr>
                        <a:t>5,000</a:t>
                      </a:r>
                      <a:r>
                        <a:rPr kumimoji="1" lang="en-US" altLang="ja-JP" sz="2000" b="1" baseline="0" dirty="0">
                          <a:solidFill>
                            <a:srgbClr val="1D2088"/>
                          </a:solidFill>
                          <a:latin typeface="游ゴシック" panose="020B0400000000000000" pitchFamily="50" charset="-128"/>
                          <a:ea typeface="游ゴシック" panose="020B0400000000000000" pitchFamily="50" charset="-128"/>
                        </a:rPr>
                        <a:t> </a:t>
                      </a:r>
                      <a:r>
                        <a:rPr kumimoji="1" lang="en-US" altLang="ja-JP" sz="2000" b="1" baseline="0" dirty="0" smtClean="0">
                          <a:solidFill>
                            <a:srgbClr val="1D2088"/>
                          </a:solidFill>
                          <a:latin typeface="游ゴシック" panose="020B0400000000000000" pitchFamily="50" charset="-128"/>
                          <a:ea typeface="游ゴシック" panose="020B0400000000000000" pitchFamily="50" charset="-128"/>
                        </a:rPr>
                        <a:t>yen</a:t>
                      </a:r>
                      <a:endParaRPr kumimoji="1" lang="ja-JP" altLang="en-US" sz="2000" b="1" dirty="0">
                        <a:solidFill>
                          <a:srgbClr val="1D2088"/>
                        </a:solidFill>
                        <a:latin typeface="游ゴシック" panose="020B0400000000000000" pitchFamily="50" charset="-128"/>
                        <a:ea typeface="游ゴシック" panose="020B0400000000000000" pitchFamily="50" charset="-128"/>
                      </a:endParaRPr>
                    </a:p>
                  </a:txBody>
                  <a:tcPr marR="180000" anchor="ctr"/>
                </a:tc>
                <a:tc>
                  <a:txBody>
                    <a:bodyPr/>
                    <a:lstStyle/>
                    <a:p>
                      <a:r>
                        <a:rPr kumimoji="1" lang="ja-JP" altLang="en-US" sz="1200" dirty="0" smtClean="0">
                          <a:solidFill>
                            <a:srgbClr val="1D2088"/>
                          </a:solidFill>
                          <a:latin typeface="游ゴシック" panose="020B0400000000000000" pitchFamily="50" charset="-128"/>
                          <a:ea typeface="游ゴシック" panose="020B0400000000000000" pitchFamily="50" charset="-128"/>
                        </a:rPr>
                        <a:t>・</a:t>
                      </a:r>
                      <a:r>
                        <a:rPr kumimoji="1" lang="en-US" altLang="ja-JP" sz="1200" dirty="0" smtClean="0">
                          <a:solidFill>
                            <a:srgbClr val="1D2088"/>
                          </a:solidFill>
                          <a:latin typeface="游ゴシック" panose="020B0400000000000000" pitchFamily="50" charset="-128"/>
                          <a:ea typeface="游ゴシック" panose="020B0400000000000000" pitchFamily="50" charset="-128"/>
                        </a:rPr>
                        <a:t>Customizing the URL for your own company</a:t>
                      </a:r>
                      <a:endParaRPr kumimoji="1" lang="en-US" altLang="ja-JP" sz="1200" dirty="0">
                        <a:solidFill>
                          <a:srgbClr val="1D2088"/>
                        </a:solidFill>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xmlns="" val="2025078969"/>
                  </a:ext>
                </a:extLst>
              </a:tr>
              <a:tr h="748075">
                <a:tc>
                  <a:txBody>
                    <a:bodyPr/>
                    <a:lstStyle/>
                    <a:p>
                      <a:pPr algn="ctr"/>
                      <a:r>
                        <a:rPr kumimoji="1" lang="en-US" altLang="ja-JP" sz="1400" b="1" dirty="0" smtClean="0">
                          <a:solidFill>
                            <a:srgbClr val="1D2088"/>
                          </a:solidFill>
                          <a:latin typeface="游ゴシック" panose="020B0400000000000000" pitchFamily="50" charset="-128"/>
                          <a:ea typeface="游ゴシック" panose="020B0400000000000000" pitchFamily="50" charset="-128"/>
                        </a:rPr>
                        <a:t>Management</a:t>
                      </a:r>
                      <a:r>
                        <a:rPr kumimoji="1" lang="en-US" altLang="ja-JP" sz="1400" b="1" baseline="0" dirty="0" smtClean="0">
                          <a:solidFill>
                            <a:srgbClr val="1D2088"/>
                          </a:solidFill>
                          <a:latin typeface="游ゴシック" panose="020B0400000000000000" pitchFamily="50" charset="-128"/>
                          <a:ea typeface="游ゴシック" panose="020B0400000000000000" pitchFamily="50" charset="-128"/>
                        </a:rPr>
                        <a:t> screen</a:t>
                      </a:r>
                      <a:endParaRPr kumimoji="1" lang="en-US" altLang="ja-JP" sz="1400" b="1" dirty="0">
                        <a:solidFill>
                          <a:srgbClr val="1D2088"/>
                        </a:solidFill>
                        <a:latin typeface="游ゴシック" panose="020B0400000000000000" pitchFamily="50" charset="-128"/>
                        <a:ea typeface="游ゴシック" panose="020B0400000000000000" pitchFamily="50" charset="-128"/>
                      </a:endParaRPr>
                    </a:p>
                    <a:p>
                      <a:pPr algn="ctr"/>
                      <a:r>
                        <a:rPr kumimoji="1" lang="en-US" altLang="ja-JP" sz="1400" b="1" dirty="0" smtClean="0">
                          <a:solidFill>
                            <a:srgbClr val="1D2088"/>
                          </a:solidFill>
                          <a:latin typeface="游ゴシック" panose="020B0400000000000000" pitchFamily="50" charset="-128"/>
                          <a:ea typeface="游ゴシック" panose="020B0400000000000000" pitchFamily="50" charset="-128"/>
                        </a:rPr>
                        <a:t>IP</a:t>
                      </a:r>
                      <a:r>
                        <a:rPr kumimoji="1" lang="en-US" altLang="ja-JP" sz="1400" b="1" baseline="0" dirty="0" smtClean="0">
                          <a:solidFill>
                            <a:srgbClr val="1D2088"/>
                          </a:solidFill>
                          <a:latin typeface="游ゴシック" panose="020B0400000000000000" pitchFamily="50" charset="-128"/>
                          <a:ea typeface="游ゴシック" panose="020B0400000000000000" pitchFamily="50" charset="-128"/>
                        </a:rPr>
                        <a:t> restrictions</a:t>
                      </a:r>
                      <a:endParaRPr kumimoji="1" lang="ja-JP" altLang="en-US" sz="1400" b="1"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pPr algn="r"/>
                      <a:r>
                        <a:rPr kumimoji="1" lang="en-US" altLang="ja-JP" sz="2000" b="1" dirty="0" smtClean="0">
                          <a:solidFill>
                            <a:srgbClr val="1D2088"/>
                          </a:solidFill>
                          <a:latin typeface="游ゴシック" panose="020B0400000000000000" pitchFamily="50" charset="-128"/>
                          <a:ea typeface="游ゴシック" panose="020B0400000000000000" pitchFamily="50" charset="-128"/>
                        </a:rPr>
                        <a:t>10,000</a:t>
                      </a:r>
                      <a:r>
                        <a:rPr kumimoji="1" lang="en-US" altLang="ja-JP" sz="2000" b="1" baseline="0" dirty="0">
                          <a:solidFill>
                            <a:srgbClr val="1D2088"/>
                          </a:solidFill>
                          <a:latin typeface="游ゴシック" panose="020B0400000000000000" pitchFamily="50" charset="-128"/>
                          <a:ea typeface="游ゴシック" panose="020B0400000000000000" pitchFamily="50" charset="-128"/>
                        </a:rPr>
                        <a:t> </a:t>
                      </a:r>
                      <a:r>
                        <a:rPr kumimoji="1" lang="en-US" altLang="ja-JP" sz="2000" b="1" baseline="0" dirty="0" smtClean="0">
                          <a:solidFill>
                            <a:srgbClr val="1D2088"/>
                          </a:solidFill>
                          <a:latin typeface="游ゴシック" panose="020B0400000000000000" pitchFamily="50" charset="-128"/>
                          <a:ea typeface="游ゴシック" panose="020B0400000000000000" pitchFamily="50" charset="-128"/>
                        </a:rPr>
                        <a:t>yen</a:t>
                      </a:r>
                      <a:endParaRPr kumimoji="1" lang="ja-JP" altLang="en-US" sz="2000" b="1" dirty="0">
                        <a:solidFill>
                          <a:srgbClr val="1D2088"/>
                        </a:solidFill>
                        <a:latin typeface="游ゴシック" panose="020B0400000000000000" pitchFamily="50" charset="-128"/>
                        <a:ea typeface="游ゴシック" panose="020B0400000000000000" pitchFamily="50" charset="-128"/>
                      </a:endParaRPr>
                    </a:p>
                  </a:txBody>
                  <a:tcPr marR="180000" anchor="ctr"/>
                </a:tc>
                <a:tc>
                  <a:txBody>
                    <a:bodyPr/>
                    <a:lstStyle/>
                    <a:p>
                      <a:r>
                        <a:rPr kumimoji="1" lang="ja-JP" altLang="en-US" sz="1200" dirty="0" smtClean="0">
                          <a:solidFill>
                            <a:srgbClr val="1D2088"/>
                          </a:solidFill>
                          <a:latin typeface="游ゴシック" panose="020B0400000000000000" pitchFamily="50" charset="-128"/>
                          <a:ea typeface="游ゴシック" panose="020B0400000000000000" pitchFamily="50" charset="-128"/>
                        </a:rPr>
                        <a:t>・</a:t>
                      </a:r>
                      <a:r>
                        <a:rPr kumimoji="1" lang="en-US" altLang="ja-JP" sz="1200" dirty="0" smtClean="0">
                          <a:solidFill>
                            <a:srgbClr val="1D2088"/>
                          </a:solidFill>
                          <a:latin typeface="游ゴシック" panose="020B0400000000000000" pitchFamily="50" charset="-128"/>
                          <a:ea typeface="游ゴシック" panose="020B0400000000000000" pitchFamily="50" charset="-128"/>
                        </a:rPr>
                        <a:t>Allowing access to the management screen from</a:t>
                      </a:r>
                      <a:r>
                        <a:rPr kumimoji="1" lang="en-US" altLang="ja-JP" sz="1200" baseline="0" dirty="0" smtClean="0">
                          <a:solidFill>
                            <a:srgbClr val="1D2088"/>
                          </a:solidFill>
                          <a:latin typeface="游ゴシック" panose="020B0400000000000000" pitchFamily="50" charset="-128"/>
                          <a:ea typeface="游ゴシック" panose="020B0400000000000000" pitchFamily="50" charset="-128"/>
                        </a:rPr>
                        <a:t> a specific IP</a:t>
                      </a:r>
                      <a:endParaRPr kumimoji="1" lang="en-US" altLang="ja-JP" sz="1200" dirty="0">
                        <a:solidFill>
                          <a:srgbClr val="1D2088"/>
                        </a:solidFill>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xmlns="" val="1846448689"/>
                  </a:ext>
                </a:extLst>
              </a:tr>
              <a:tr h="826820">
                <a:tc>
                  <a:txBody>
                    <a:bodyPr/>
                    <a:lstStyle/>
                    <a:p>
                      <a:pPr algn="ctr"/>
                      <a:r>
                        <a:rPr kumimoji="1" lang="en-US" altLang="ja-JP" sz="1400" b="1" dirty="0" smtClean="0">
                          <a:solidFill>
                            <a:srgbClr val="1D2088"/>
                          </a:solidFill>
                          <a:latin typeface="游ゴシック" panose="020B0400000000000000" pitchFamily="50" charset="-128"/>
                          <a:ea typeface="游ゴシック" panose="020B0400000000000000" pitchFamily="50" charset="-128"/>
                        </a:rPr>
                        <a:t>Data</a:t>
                      </a:r>
                      <a:r>
                        <a:rPr kumimoji="1" lang="en-US" altLang="ja-JP" sz="1400" b="1" baseline="0" dirty="0" smtClean="0">
                          <a:solidFill>
                            <a:srgbClr val="1D2088"/>
                          </a:solidFill>
                          <a:latin typeface="游ゴシック" panose="020B0400000000000000" pitchFamily="50" charset="-128"/>
                          <a:ea typeface="游ゴシック" panose="020B0400000000000000" pitchFamily="50" charset="-128"/>
                        </a:rPr>
                        <a:t> combination</a:t>
                      </a:r>
                      <a:endParaRPr kumimoji="1" lang="en-US" altLang="ja-JP" sz="1400" b="1" dirty="0">
                        <a:solidFill>
                          <a:srgbClr val="1D2088"/>
                        </a:solidFill>
                        <a:latin typeface="游ゴシック" panose="020B0400000000000000" pitchFamily="50" charset="-128"/>
                        <a:ea typeface="游ゴシック" panose="020B0400000000000000" pitchFamily="50" charset="-128"/>
                      </a:endParaRPr>
                    </a:p>
                  </a:txBody>
                  <a:tcPr anchor="ctr"/>
                </a:tc>
                <a:tc>
                  <a:txBody>
                    <a:bodyPr/>
                    <a:lstStyle/>
                    <a:p>
                      <a:pPr algn="r"/>
                      <a:r>
                        <a:rPr kumimoji="1" lang="en-US" altLang="ja-JP" sz="2000" b="1" dirty="0" smtClean="0">
                          <a:solidFill>
                            <a:srgbClr val="1D2088"/>
                          </a:solidFill>
                          <a:latin typeface="游ゴシック" panose="020B0400000000000000" pitchFamily="50" charset="-128"/>
                          <a:ea typeface="游ゴシック" panose="020B0400000000000000" pitchFamily="50" charset="-128"/>
                        </a:rPr>
                        <a:t>20,000</a:t>
                      </a:r>
                      <a:r>
                        <a:rPr kumimoji="1" lang="en-US" altLang="ja-JP" sz="2000" b="1" baseline="0" dirty="0" smtClean="0">
                          <a:solidFill>
                            <a:srgbClr val="1D2088"/>
                          </a:solidFill>
                          <a:latin typeface="游ゴシック" panose="020B0400000000000000" pitchFamily="50" charset="-128"/>
                          <a:ea typeface="游ゴシック" panose="020B0400000000000000" pitchFamily="50" charset="-128"/>
                        </a:rPr>
                        <a:t> yen</a:t>
                      </a:r>
                      <a:endParaRPr kumimoji="1" lang="ja-JP" altLang="en-US" sz="2000" b="1" dirty="0">
                        <a:solidFill>
                          <a:srgbClr val="1D2088"/>
                        </a:solidFill>
                        <a:latin typeface="游ゴシック" panose="020B0400000000000000" pitchFamily="50" charset="-128"/>
                        <a:ea typeface="游ゴシック" panose="020B0400000000000000" pitchFamily="50" charset="-128"/>
                      </a:endParaRPr>
                    </a:p>
                  </a:txBody>
                  <a:tcPr marR="180000" anchor="ctr"/>
                </a:tc>
                <a:tc>
                  <a:txBody>
                    <a:bodyPr/>
                    <a:lstStyle/>
                    <a:p>
                      <a:r>
                        <a:rPr kumimoji="1" lang="ja-JP" altLang="en-US" sz="1200" dirty="0" smtClean="0">
                          <a:solidFill>
                            <a:srgbClr val="1D2088"/>
                          </a:solidFill>
                          <a:latin typeface="游ゴシック" panose="020B0400000000000000" pitchFamily="50" charset="-128"/>
                          <a:ea typeface="游ゴシック" panose="020B0400000000000000" pitchFamily="50" charset="-128"/>
                        </a:rPr>
                        <a:t>・</a:t>
                      </a:r>
                      <a:r>
                        <a:rPr kumimoji="1" lang="en-US" altLang="ja-JP" sz="1200" dirty="0" smtClean="0">
                          <a:solidFill>
                            <a:srgbClr val="1D2088"/>
                          </a:solidFill>
                          <a:latin typeface="游ゴシック" panose="020B0400000000000000" pitchFamily="50" charset="-128"/>
                          <a:ea typeface="游ゴシック" panose="020B0400000000000000" pitchFamily="50" charset="-128"/>
                        </a:rPr>
                        <a:t>Using the identification</a:t>
                      </a:r>
                      <a:r>
                        <a:rPr kumimoji="1" lang="en-US" altLang="ja-JP" sz="1200" baseline="0" dirty="0" smtClean="0">
                          <a:solidFill>
                            <a:srgbClr val="1D2088"/>
                          </a:solidFill>
                          <a:latin typeface="游ゴシック" panose="020B0400000000000000" pitchFamily="50" charset="-128"/>
                          <a:ea typeface="游ゴシック" panose="020B0400000000000000" pitchFamily="50" charset="-128"/>
                        </a:rPr>
                        <a:t> ID function, your company data can be linked with the system.</a:t>
                      </a:r>
                      <a:endParaRPr kumimoji="1" lang="en-US" altLang="ja-JP" sz="1200" dirty="0">
                        <a:solidFill>
                          <a:srgbClr val="1D2088"/>
                        </a:solidFill>
                        <a:latin typeface="游ゴシック" panose="020B0400000000000000" pitchFamily="50" charset="-128"/>
                        <a:ea typeface="游ゴシック" panose="020B0400000000000000" pitchFamily="50" charset="-128"/>
                      </a:endParaRPr>
                    </a:p>
                    <a:p>
                      <a:r>
                        <a:rPr kumimoji="1" lang="ja-JP" altLang="en-US" sz="1200" dirty="0" smtClean="0">
                          <a:solidFill>
                            <a:srgbClr val="1D2088"/>
                          </a:solidFill>
                          <a:latin typeface="游ゴシック" panose="020B0400000000000000" pitchFamily="50" charset="-128"/>
                          <a:ea typeface="游ゴシック" panose="020B0400000000000000" pitchFamily="50" charset="-128"/>
                        </a:rPr>
                        <a:t>・</a:t>
                      </a:r>
                      <a:r>
                        <a:rPr kumimoji="1" lang="en-US" altLang="ja-JP" sz="1200" dirty="0" smtClean="0">
                          <a:solidFill>
                            <a:srgbClr val="1D2088"/>
                          </a:solidFill>
                          <a:latin typeface="游ゴシック" panose="020B0400000000000000" pitchFamily="50" charset="-128"/>
                          <a:ea typeface="游ゴシック" panose="020B0400000000000000" pitchFamily="50" charset="-128"/>
                        </a:rPr>
                        <a:t>Various</a:t>
                      </a:r>
                      <a:r>
                        <a:rPr kumimoji="1" lang="en-US" altLang="ja-JP" sz="1200" baseline="0" dirty="0" smtClean="0">
                          <a:solidFill>
                            <a:srgbClr val="1D2088"/>
                          </a:solidFill>
                          <a:latin typeface="游ゴシック" panose="020B0400000000000000" pitchFamily="50" charset="-128"/>
                          <a:ea typeface="游ゴシック" panose="020B0400000000000000" pitchFamily="50" charset="-128"/>
                        </a:rPr>
                        <a:t> tabulation and analysis are possible with the linked data</a:t>
                      </a:r>
                      <a:endParaRPr kumimoji="1" lang="en-US" altLang="ja-JP" sz="1200" dirty="0">
                        <a:solidFill>
                          <a:srgbClr val="1D2088"/>
                        </a:solidFill>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xmlns="" val="3243078760"/>
                  </a:ext>
                </a:extLst>
              </a:tr>
            </a:tbl>
          </a:graphicData>
        </a:graphic>
      </p:graphicFrame>
      <p:sp>
        <p:nvSpPr>
          <p:cNvPr id="11" name="テキスト ボックス 10">
            <a:extLst>
              <a:ext uri="{FF2B5EF4-FFF2-40B4-BE49-F238E27FC236}">
                <a16:creationId xmlns:a16="http://schemas.microsoft.com/office/drawing/2014/main" xmlns="" id="{E5CC0FED-20A1-49FE-8205-FDADCC392A30}"/>
              </a:ext>
            </a:extLst>
          </p:cNvPr>
          <p:cNvSpPr txBox="1"/>
          <p:nvPr/>
        </p:nvSpPr>
        <p:spPr>
          <a:xfrm>
            <a:off x="265325" y="6340445"/>
            <a:ext cx="9374875" cy="200055"/>
          </a:xfrm>
          <a:prstGeom prst="rect">
            <a:avLst/>
          </a:prstGeom>
          <a:noFill/>
        </p:spPr>
        <p:txBody>
          <a:bodyPr wrap="square" rtlCol="0">
            <a:spAutoFit/>
          </a:bodyPr>
          <a:lstStyle/>
          <a:p>
            <a:r>
              <a:rPr lang="ja-JP" altLang="en-US" sz="700" dirty="0">
                <a:solidFill>
                  <a:srgbClr val="1D2088"/>
                </a:solidFill>
                <a:latin typeface="游ゴシック" panose="020B0400000000000000" pitchFamily="50" charset="-128"/>
                <a:ea typeface="游ゴシック" panose="020B0400000000000000" pitchFamily="50" charset="-128"/>
              </a:rPr>
              <a:t>●機能の追加をご希望の際は、担当者にご連絡くださいませ。●ご契約中の機能追加もしていただけます（ただし、ご契約期間中に追加した機能は、次回ご契約更新時まで途中解約はできません。）</a:t>
            </a:r>
            <a:endParaRPr lang="en-US" altLang="ja-JP" sz="700" dirty="0">
              <a:solidFill>
                <a:srgbClr val="1D2088"/>
              </a:solidFill>
              <a:latin typeface="游ゴシック" panose="020B0400000000000000" pitchFamily="50" charset="-128"/>
              <a:ea typeface="游ゴシック" panose="020B0400000000000000" pitchFamily="50" charset="-128"/>
            </a:endParaRPr>
          </a:p>
        </p:txBody>
      </p:sp>
      <p:sp>
        <p:nvSpPr>
          <p:cNvPr id="5" name="正方形/長方形 4">
            <a:extLst>
              <a:ext uri="{FF2B5EF4-FFF2-40B4-BE49-F238E27FC236}">
                <a16:creationId xmlns:a16="http://schemas.microsoft.com/office/drawing/2014/main" xmlns="" id="{FF2EB62F-8B39-4371-BB19-061FCEABB658}"/>
              </a:ext>
            </a:extLst>
          </p:cNvPr>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6" name="正方形/長方形 5">
            <a:extLst>
              <a:ext uri="{FF2B5EF4-FFF2-40B4-BE49-F238E27FC236}">
                <a16:creationId xmlns:a16="http://schemas.microsoft.com/office/drawing/2014/main" xmlns="" id="{27043B5E-7261-42E9-A500-433905DF9D4C}"/>
              </a:ext>
            </a:extLst>
          </p:cNvPr>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7" name="正方形/長方形 6">
            <a:extLst>
              <a:ext uri="{FF2B5EF4-FFF2-40B4-BE49-F238E27FC236}">
                <a16:creationId xmlns:a16="http://schemas.microsoft.com/office/drawing/2014/main" xmlns="" id="{F34C4A07-C817-4793-96ED-58791F7D1F32}"/>
              </a:ext>
            </a:extLst>
          </p:cNvPr>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 name="正方形/長方形 7">
            <a:extLst>
              <a:ext uri="{FF2B5EF4-FFF2-40B4-BE49-F238E27FC236}">
                <a16:creationId xmlns:a16="http://schemas.microsoft.com/office/drawing/2014/main" xmlns="" id="{CD9ABE09-CFC2-4479-9C2A-F634F3114C6F}"/>
              </a:ext>
            </a:extLst>
          </p:cNvPr>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xmlns="" id="{EA12D1E6-69D8-40DF-B22C-52275CA06830}"/>
              </a:ext>
            </a:extLst>
          </p:cNvPr>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xmlns="" id="{58564CCC-7514-4DCD-BD86-971C6460104D}"/>
              </a:ext>
            </a:extLst>
          </p:cNvPr>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正方形/長方形 12">
            <a:extLst>
              <a:ext uri="{FF2B5EF4-FFF2-40B4-BE49-F238E27FC236}">
                <a16:creationId xmlns:a16="http://schemas.microsoft.com/office/drawing/2014/main" xmlns="" id="{9849B924-CB66-4806-8E4F-DCD28CCEAD74}"/>
              </a:ext>
            </a:extLst>
          </p:cNvPr>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xmlns="" id="{CAEBEBBA-6012-4C72-8EDC-9F3681161DA9}"/>
              </a:ext>
            </a:extLst>
          </p:cNvPr>
          <p:cNvSpPr/>
          <p:nvPr/>
        </p:nvSpPr>
        <p:spPr>
          <a:xfrm>
            <a:off x="265324" y="1086995"/>
            <a:ext cx="9374877" cy="707886"/>
          </a:xfrm>
          <a:prstGeom prst="rect">
            <a:avLst/>
          </a:prstGeom>
        </p:spPr>
        <p:txBody>
          <a:bodyPr wrap="square">
            <a:spAutoFit/>
          </a:bodyPr>
          <a:lstStyle/>
          <a:p>
            <a:r>
              <a:rPr lang="en-US" altLang="ja-JP" sz="2400" b="1" dirty="0">
                <a:solidFill>
                  <a:srgbClr val="1D2088"/>
                </a:solidFill>
                <a:latin typeface="游ゴシック" panose="020B0400000000000000" pitchFamily="50" charset="-128"/>
                <a:ea typeface="游ゴシック" panose="020B0400000000000000" pitchFamily="50" charset="-128"/>
              </a:rPr>
              <a:t>M</a:t>
            </a:r>
            <a:r>
              <a:rPr lang="en-US" altLang="ja-JP" sz="2400" b="1" dirty="0" smtClean="0">
                <a:solidFill>
                  <a:srgbClr val="1D2088"/>
                </a:solidFill>
                <a:latin typeface="游ゴシック" panose="020B0400000000000000" pitchFamily="50" charset="-128"/>
                <a:ea typeface="游ゴシック" panose="020B0400000000000000" pitchFamily="50" charset="-128"/>
              </a:rPr>
              <a:t>any additional functions are available  </a:t>
            </a:r>
            <a:endParaRPr lang="en-US" altLang="ja-JP" sz="2400" b="1" dirty="0" smtClean="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The person in charge will guide you to the most suitable plan</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sp>
        <p:nvSpPr>
          <p:cNvPr id="15" name="正方形/長方形 14">
            <a:extLst>
              <a:ext uri="{FF2B5EF4-FFF2-40B4-BE49-F238E27FC236}">
                <a16:creationId xmlns:a16="http://schemas.microsoft.com/office/drawing/2014/main" xmlns="" id="{B1831FC7-8192-4674-873E-B3F84E590801}"/>
              </a:ext>
            </a:extLst>
          </p:cNvPr>
          <p:cNvSpPr/>
          <p:nvPr/>
        </p:nvSpPr>
        <p:spPr>
          <a:xfrm>
            <a:off x="265325" y="1949936"/>
            <a:ext cx="2351926" cy="215444"/>
          </a:xfrm>
          <a:prstGeom prst="rect">
            <a:avLst/>
          </a:prstGeom>
        </p:spPr>
        <p:txBody>
          <a:bodyPr wrap="none">
            <a:spAutoFit/>
          </a:bodyPr>
          <a:lstStyle/>
          <a:p>
            <a:r>
              <a:rPr lang="en-US" altLang="ja-JP" sz="800" dirty="0" smtClean="0">
                <a:solidFill>
                  <a:srgbClr val="1D2088"/>
                </a:solidFill>
                <a:latin typeface="游ゴシック" panose="020B0400000000000000" pitchFamily="50" charset="-128"/>
                <a:ea typeface="游ゴシック" panose="020B0400000000000000" pitchFamily="50" charset="-128"/>
              </a:rPr>
              <a:t>(All prices are monthly-based and excluded tax)</a:t>
            </a:r>
            <a:endParaRPr lang="en-US" altLang="ja-JP" sz="800" dirty="0">
              <a:solidFill>
                <a:srgbClr val="1D2088"/>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5463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t>Most common issues</a:t>
            </a:r>
            <a:endParaRPr kumimoji="1" lang="ja-JP" altLang="en-US" b="1" dirty="0"/>
          </a:p>
        </p:txBody>
      </p:sp>
      <p:sp>
        <p:nvSpPr>
          <p:cNvPr id="5" name="正方形/長方形 4"/>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6" name="正方形/長方形 5"/>
          <p:cNvSpPr/>
          <p:nvPr/>
        </p:nvSpPr>
        <p:spPr>
          <a:xfrm>
            <a:off x="-990600" y="2127600"/>
            <a:ext cx="571500" cy="4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1666875" y="2127600"/>
            <a:ext cx="571500" cy="220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1666875" y="4333700"/>
            <a:ext cx="571500" cy="220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5" name="雲 14"/>
          <p:cNvSpPr/>
          <p:nvPr/>
        </p:nvSpPr>
        <p:spPr>
          <a:xfrm>
            <a:off x="3285320" y="2300288"/>
            <a:ext cx="3251577" cy="2113613"/>
          </a:xfrm>
          <a:prstGeom prst="cloud">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latin typeface="游ゴシック" panose="020B0400000000000000" pitchFamily="50" charset="-128"/>
              <a:ea typeface="游ゴシック" panose="020B0400000000000000" pitchFamily="50" charset="-128"/>
            </a:endParaRPr>
          </a:p>
        </p:txBody>
      </p:sp>
      <p:sp>
        <p:nvSpPr>
          <p:cNvPr id="16" name="テキスト ボックス 15"/>
          <p:cNvSpPr txBox="1"/>
          <p:nvPr/>
        </p:nvSpPr>
        <p:spPr>
          <a:xfrm>
            <a:off x="3453237" y="2857974"/>
            <a:ext cx="3013023" cy="1195712"/>
          </a:xfrm>
          <a:prstGeom prst="rect">
            <a:avLst/>
          </a:prstGeom>
          <a:noFill/>
        </p:spPr>
        <p:txBody>
          <a:bodyPr wrap="square" rtlCol="0">
            <a:spAutoFit/>
          </a:bodyPr>
          <a:lstStyle/>
          <a:p>
            <a:pPr algn="ctr"/>
            <a:r>
              <a:rPr lang="en-US" altLang="ja-JP" dirty="0" smtClean="0">
                <a:latin typeface="游ゴシック" panose="020B0400000000000000" pitchFamily="50" charset="-128"/>
                <a:ea typeface="游ゴシック" panose="020B0400000000000000" pitchFamily="50" charset="-128"/>
              </a:rPr>
              <a:t>We spend too much time and effort for data collection and analysis.</a:t>
            </a:r>
            <a:endParaRPr lang="en-US" altLang="ja-JP" dirty="0">
              <a:latin typeface="游ゴシック" panose="020B0400000000000000" pitchFamily="50" charset="-128"/>
              <a:ea typeface="游ゴシック" panose="020B0400000000000000" pitchFamily="50" charset="-128"/>
            </a:endParaRPr>
          </a:p>
          <a:p>
            <a:pPr algn="ctr"/>
            <a:r>
              <a:rPr lang="ja-JP" altLang="en-US" sz="1200" b="1" dirty="0" smtClean="0">
                <a:latin typeface="游ゴシック" panose="020B0400000000000000" pitchFamily="50" charset="-128"/>
                <a:ea typeface="游ゴシック" panose="020B0400000000000000" pitchFamily="50" charset="-128"/>
              </a:rPr>
              <a:t>（</a:t>
            </a:r>
            <a:r>
              <a:rPr lang="en-US" altLang="ja-JP" sz="1200" b="1" dirty="0" smtClean="0">
                <a:latin typeface="游ゴシック" panose="020B0400000000000000" pitchFamily="50" charset="-128"/>
                <a:ea typeface="游ゴシック" panose="020B0400000000000000" pitchFamily="50" charset="-128"/>
              </a:rPr>
              <a:t>Heavy workload</a:t>
            </a:r>
            <a:r>
              <a:rPr lang="ja-JP" altLang="en-US" sz="1200" b="1" dirty="0" smtClean="0">
                <a:latin typeface="游ゴシック" panose="020B0400000000000000" pitchFamily="50" charset="-128"/>
                <a:ea typeface="游ゴシック" panose="020B0400000000000000" pitchFamily="50" charset="-128"/>
              </a:rPr>
              <a:t>）</a:t>
            </a:r>
            <a:endParaRPr lang="en-US" altLang="ja-JP" sz="1200" b="1" dirty="0">
              <a:latin typeface="游ゴシック" panose="020B0400000000000000" pitchFamily="50" charset="-128"/>
              <a:ea typeface="游ゴシック" panose="020B0400000000000000" pitchFamily="50" charset="-128"/>
            </a:endParaRPr>
          </a:p>
          <a:p>
            <a:pPr algn="ctr"/>
            <a:endParaRPr lang="en-US" altLang="ja-JP" sz="1200" b="1" dirty="0">
              <a:latin typeface="游ゴシック" panose="020B0400000000000000" pitchFamily="50" charset="-128"/>
              <a:ea typeface="游ゴシック" panose="020B0400000000000000" pitchFamily="50" charset="-128"/>
            </a:endParaRPr>
          </a:p>
        </p:txBody>
      </p:sp>
      <p:sp>
        <p:nvSpPr>
          <p:cNvPr id="17" name="雲 16"/>
          <p:cNvSpPr/>
          <p:nvPr/>
        </p:nvSpPr>
        <p:spPr>
          <a:xfrm rot="11141624">
            <a:off x="6531214" y="2349336"/>
            <a:ext cx="3107135" cy="1857755"/>
          </a:xfrm>
          <a:prstGeom prst="cloud">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chemeClr val="tx1"/>
              </a:solidFill>
              <a:latin typeface="游ゴシック" panose="020B0400000000000000" pitchFamily="50" charset="-128"/>
              <a:ea typeface="游ゴシック" panose="020B0400000000000000" pitchFamily="50" charset="-128"/>
            </a:endParaRPr>
          </a:p>
        </p:txBody>
      </p:sp>
      <p:sp>
        <p:nvSpPr>
          <p:cNvPr id="18" name="テキスト ボックス 17"/>
          <p:cNvSpPr txBox="1"/>
          <p:nvPr/>
        </p:nvSpPr>
        <p:spPr>
          <a:xfrm>
            <a:off x="6700821" y="2851893"/>
            <a:ext cx="2728962" cy="1011046"/>
          </a:xfrm>
          <a:prstGeom prst="rect">
            <a:avLst/>
          </a:prstGeom>
          <a:noFill/>
        </p:spPr>
        <p:txBody>
          <a:bodyPr wrap="square" rtlCol="0">
            <a:spAutoFit/>
          </a:bodyPr>
          <a:lstStyle/>
          <a:p>
            <a:pPr algn="ctr"/>
            <a:r>
              <a:rPr lang="en-US" altLang="ja-JP" dirty="0" smtClean="0">
                <a:latin typeface="游ゴシック" panose="020B0400000000000000" pitchFamily="50" charset="-128"/>
                <a:ea typeface="游ゴシック" panose="020B0400000000000000" pitchFamily="50" charset="-128"/>
              </a:rPr>
              <a:t>Every time,</a:t>
            </a:r>
          </a:p>
          <a:p>
            <a:pPr algn="ctr"/>
            <a:r>
              <a:rPr lang="en-US" altLang="ja-JP" dirty="0" smtClean="0">
                <a:latin typeface="游ゴシック" panose="020B0400000000000000" pitchFamily="50" charset="-128"/>
                <a:ea typeface="游ゴシック" panose="020B0400000000000000" pitchFamily="50" charset="-128"/>
              </a:rPr>
              <a:t>we got similar result and there is no new discoveries.</a:t>
            </a:r>
            <a:endParaRPr kumimoji="1" lang="en-US" altLang="ja-JP" dirty="0">
              <a:latin typeface="游ゴシック" panose="020B0400000000000000" pitchFamily="50" charset="-128"/>
              <a:ea typeface="游ゴシック" panose="020B0400000000000000" pitchFamily="50" charset="-128"/>
            </a:endParaRPr>
          </a:p>
          <a:p>
            <a:pPr algn="ctr"/>
            <a:r>
              <a:rPr lang="ja-JP" altLang="en-US" sz="1200" b="1" dirty="0" smtClean="0">
                <a:latin typeface="游ゴシック" panose="020B0400000000000000" pitchFamily="50" charset="-128"/>
                <a:ea typeface="游ゴシック" panose="020B0400000000000000" pitchFamily="50" charset="-128"/>
              </a:rPr>
              <a:t>（</a:t>
            </a:r>
            <a:r>
              <a:rPr lang="en-US" altLang="ja-JP" sz="1200" b="1" dirty="0" smtClean="0">
                <a:latin typeface="游ゴシック" panose="020B0400000000000000" pitchFamily="50" charset="-128"/>
                <a:ea typeface="游ゴシック" panose="020B0400000000000000" pitchFamily="50" charset="-128"/>
              </a:rPr>
              <a:t>Bottleneck</a:t>
            </a:r>
            <a:r>
              <a:rPr lang="ja-JP" altLang="en-US" sz="1200" b="1" dirty="0" smtClean="0">
                <a:latin typeface="游ゴシック" panose="020B0400000000000000" pitchFamily="50" charset="-128"/>
                <a:ea typeface="游ゴシック" panose="020B0400000000000000" pitchFamily="50" charset="-128"/>
              </a:rPr>
              <a:t>）</a:t>
            </a:r>
            <a:endParaRPr kumimoji="1" lang="ja-JP" altLang="en-US" sz="1200" b="1" dirty="0">
              <a:latin typeface="游ゴシック" panose="020B0400000000000000" pitchFamily="50" charset="-128"/>
              <a:ea typeface="游ゴシック" panose="020B0400000000000000" pitchFamily="50" charset="-128"/>
            </a:endParaRPr>
          </a:p>
        </p:txBody>
      </p:sp>
      <p:sp>
        <p:nvSpPr>
          <p:cNvPr id="19" name="雲 18"/>
          <p:cNvSpPr/>
          <p:nvPr/>
        </p:nvSpPr>
        <p:spPr>
          <a:xfrm>
            <a:off x="164252" y="4519096"/>
            <a:ext cx="3432038" cy="1789668"/>
          </a:xfrm>
          <a:prstGeom prst="cloud">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chemeClr val="tx1"/>
              </a:solidFill>
              <a:latin typeface="游ゴシック" panose="020B0400000000000000" pitchFamily="50" charset="-128"/>
              <a:ea typeface="游ゴシック" panose="020B0400000000000000" pitchFamily="50" charset="-128"/>
            </a:endParaRPr>
          </a:p>
        </p:txBody>
      </p:sp>
      <p:sp>
        <p:nvSpPr>
          <p:cNvPr id="20" name="テキスト ボックス 19"/>
          <p:cNvSpPr txBox="1"/>
          <p:nvPr/>
        </p:nvSpPr>
        <p:spPr>
          <a:xfrm>
            <a:off x="445821" y="4882929"/>
            <a:ext cx="2810021" cy="1011046"/>
          </a:xfrm>
          <a:prstGeom prst="rect">
            <a:avLst/>
          </a:prstGeom>
          <a:noFill/>
        </p:spPr>
        <p:txBody>
          <a:bodyPr wrap="square" rtlCol="0">
            <a:spAutoFit/>
          </a:bodyPr>
          <a:lstStyle/>
          <a:p>
            <a:pPr algn="ctr"/>
            <a:r>
              <a:rPr lang="en-US" altLang="ja-JP" dirty="0" smtClean="0">
                <a:latin typeface="游ゴシック" panose="020B0400000000000000" pitchFamily="50" charset="-128"/>
                <a:ea typeface="游ゴシック" panose="020B0400000000000000" pitchFamily="50" charset="-128"/>
              </a:rPr>
              <a:t>We could identify different issues but failed to prioritize the most important one.</a:t>
            </a:r>
          </a:p>
          <a:p>
            <a:pPr algn="ctr"/>
            <a:r>
              <a:rPr lang="ja-JP" altLang="en-US" sz="1200" b="1" dirty="0" smtClean="0">
                <a:latin typeface="游ゴシック" panose="020B0400000000000000" pitchFamily="50" charset="-128"/>
                <a:ea typeface="游ゴシック" panose="020B0400000000000000" pitchFamily="50" charset="-128"/>
              </a:rPr>
              <a:t>（</a:t>
            </a:r>
            <a:r>
              <a:rPr lang="en-US" altLang="ja-JP" sz="1200" b="1" dirty="0" smtClean="0">
                <a:latin typeface="游ゴシック" panose="020B0400000000000000" pitchFamily="50" charset="-128"/>
                <a:ea typeface="游ゴシック" panose="020B0400000000000000" pitchFamily="50" charset="-128"/>
              </a:rPr>
              <a:t>Prioritization of issues</a:t>
            </a:r>
            <a:r>
              <a:rPr lang="ja-JP" altLang="en-US" sz="1200" b="1" dirty="0" smtClean="0">
                <a:latin typeface="游ゴシック" panose="020B0400000000000000" pitchFamily="50" charset="-128"/>
                <a:ea typeface="游ゴシック" panose="020B0400000000000000" pitchFamily="50" charset="-128"/>
              </a:rPr>
              <a:t>）</a:t>
            </a:r>
            <a:endParaRPr lang="en-US" altLang="ja-JP" sz="1200" b="1" dirty="0">
              <a:latin typeface="游ゴシック" panose="020B0400000000000000" pitchFamily="50" charset="-128"/>
              <a:ea typeface="游ゴシック" panose="020B0400000000000000" pitchFamily="50" charset="-128"/>
            </a:endParaRPr>
          </a:p>
        </p:txBody>
      </p:sp>
      <p:sp>
        <p:nvSpPr>
          <p:cNvPr id="21" name="雲 20"/>
          <p:cNvSpPr/>
          <p:nvPr/>
        </p:nvSpPr>
        <p:spPr>
          <a:xfrm>
            <a:off x="6339997" y="4437220"/>
            <a:ext cx="3382842" cy="1920203"/>
          </a:xfrm>
          <a:prstGeom prst="cloud">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chemeClr val="tx1"/>
              </a:solidFill>
              <a:latin typeface="游ゴシック" panose="020B0400000000000000" pitchFamily="50" charset="-128"/>
              <a:ea typeface="游ゴシック" panose="020B0400000000000000" pitchFamily="50" charset="-128"/>
            </a:endParaRPr>
          </a:p>
        </p:txBody>
      </p:sp>
      <p:sp>
        <p:nvSpPr>
          <p:cNvPr id="22" name="テキスト ボックス 21"/>
          <p:cNvSpPr txBox="1"/>
          <p:nvPr/>
        </p:nvSpPr>
        <p:spPr>
          <a:xfrm>
            <a:off x="6660290" y="4795512"/>
            <a:ext cx="2898327" cy="1255728"/>
          </a:xfrm>
          <a:prstGeom prst="rect">
            <a:avLst/>
          </a:prstGeom>
          <a:noFill/>
        </p:spPr>
        <p:txBody>
          <a:bodyPr wrap="square" rtlCol="0">
            <a:spAutoFit/>
          </a:bodyPr>
          <a:lstStyle/>
          <a:p>
            <a:pPr algn="ctr"/>
            <a:r>
              <a:rPr lang="en-US" altLang="ja-JP" dirty="0" smtClean="0">
                <a:latin typeface="游ゴシック" panose="020B0400000000000000" pitchFamily="50" charset="-128"/>
                <a:ea typeface="游ゴシック" panose="020B0400000000000000" pitchFamily="50" charset="-128"/>
              </a:rPr>
              <a:t>We do not know the trend even we read all suggestions/comments from our customers.</a:t>
            </a:r>
            <a:endParaRPr lang="en-US" altLang="ja-JP" dirty="0">
              <a:latin typeface="游ゴシック" panose="020B0400000000000000" pitchFamily="50" charset="-128"/>
              <a:ea typeface="游ゴシック" panose="020B0400000000000000" pitchFamily="50" charset="-128"/>
            </a:endParaRPr>
          </a:p>
          <a:p>
            <a:pPr algn="ctr"/>
            <a:r>
              <a:rPr lang="ja-JP" altLang="en-US" sz="1200" b="1" dirty="0" smtClean="0">
                <a:latin typeface="游ゴシック" panose="020B0400000000000000" pitchFamily="50" charset="-128"/>
                <a:ea typeface="游ゴシック" panose="020B0400000000000000" pitchFamily="50" charset="-128"/>
              </a:rPr>
              <a:t>（</a:t>
            </a:r>
            <a:r>
              <a:rPr lang="en-US" altLang="ja-JP" sz="1200" b="1" dirty="0" smtClean="0">
                <a:latin typeface="游ゴシック" panose="020B0400000000000000" pitchFamily="50" charset="-128"/>
                <a:ea typeface="游ゴシック" panose="020B0400000000000000" pitchFamily="50" charset="-128"/>
              </a:rPr>
              <a:t>Text analytics</a:t>
            </a:r>
            <a:r>
              <a:rPr lang="ja-JP" altLang="en-US" sz="1200" b="1" dirty="0" smtClean="0">
                <a:latin typeface="游ゴシック" panose="020B0400000000000000" pitchFamily="50" charset="-128"/>
                <a:ea typeface="游ゴシック" panose="020B0400000000000000" pitchFamily="50" charset="-128"/>
              </a:rPr>
              <a:t>）</a:t>
            </a:r>
            <a:endParaRPr lang="en-US" altLang="ja-JP" sz="1200" b="1" dirty="0">
              <a:latin typeface="游ゴシック" panose="020B0400000000000000" pitchFamily="50" charset="-128"/>
              <a:ea typeface="游ゴシック" panose="020B0400000000000000" pitchFamily="50" charset="-128"/>
            </a:endParaRPr>
          </a:p>
        </p:txBody>
      </p:sp>
      <p:sp>
        <p:nvSpPr>
          <p:cNvPr id="23" name="雲 22"/>
          <p:cNvSpPr/>
          <p:nvPr/>
        </p:nvSpPr>
        <p:spPr>
          <a:xfrm>
            <a:off x="216517" y="2316988"/>
            <a:ext cx="3210094" cy="1923506"/>
          </a:xfrm>
          <a:prstGeom prst="cloud">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latin typeface="游ゴシック" panose="020B0400000000000000" pitchFamily="50" charset="-128"/>
              <a:ea typeface="游ゴシック" panose="020B0400000000000000" pitchFamily="50" charset="-128"/>
            </a:endParaRPr>
          </a:p>
        </p:txBody>
      </p:sp>
      <p:sp>
        <p:nvSpPr>
          <p:cNvPr id="24" name="テキスト ボックス 23"/>
          <p:cNvSpPr txBox="1"/>
          <p:nvPr/>
        </p:nvSpPr>
        <p:spPr>
          <a:xfrm>
            <a:off x="294599" y="2749895"/>
            <a:ext cx="3101557" cy="1011046"/>
          </a:xfrm>
          <a:prstGeom prst="rect">
            <a:avLst/>
          </a:prstGeom>
          <a:noFill/>
        </p:spPr>
        <p:txBody>
          <a:bodyPr wrap="square" rtlCol="0">
            <a:spAutoFit/>
          </a:bodyPr>
          <a:lstStyle/>
          <a:p>
            <a:pPr algn="ctr"/>
            <a:r>
              <a:rPr lang="en-US" altLang="ja-JP" dirty="0" smtClean="0">
                <a:latin typeface="游ゴシック" panose="020B0400000000000000" pitchFamily="50" charset="-128"/>
                <a:ea typeface="游ゴシック" panose="020B0400000000000000" pitchFamily="50" charset="-128"/>
              </a:rPr>
              <a:t>We do not know what matrix should we use to understand customers.</a:t>
            </a:r>
            <a:endParaRPr lang="en-US" altLang="ja-JP" dirty="0">
              <a:latin typeface="游ゴシック" panose="020B0400000000000000" pitchFamily="50" charset="-128"/>
              <a:ea typeface="游ゴシック" panose="020B0400000000000000" pitchFamily="50" charset="-128"/>
            </a:endParaRPr>
          </a:p>
          <a:p>
            <a:pPr algn="ctr"/>
            <a:r>
              <a:rPr lang="ja-JP" altLang="en-US" sz="1200" b="1" dirty="0" smtClean="0">
                <a:latin typeface="游ゴシック" panose="020B0400000000000000" pitchFamily="50" charset="-128"/>
                <a:ea typeface="游ゴシック" panose="020B0400000000000000" pitchFamily="50" charset="-128"/>
              </a:rPr>
              <a:t>（</a:t>
            </a:r>
            <a:r>
              <a:rPr lang="en-US" altLang="ja-JP" sz="1200" b="1" dirty="0" smtClean="0">
                <a:latin typeface="游ゴシック" panose="020B0400000000000000" pitchFamily="50" charset="-128"/>
                <a:ea typeface="游ゴシック" panose="020B0400000000000000" pitchFamily="50" charset="-128"/>
              </a:rPr>
              <a:t>Optimal measurement</a:t>
            </a:r>
            <a:r>
              <a:rPr lang="ja-JP" altLang="en-US" sz="1200" b="1" dirty="0" smtClean="0">
                <a:latin typeface="游ゴシック" panose="020B0400000000000000" pitchFamily="50" charset="-128"/>
                <a:ea typeface="游ゴシック" panose="020B0400000000000000" pitchFamily="50" charset="-128"/>
              </a:rPr>
              <a:t>）</a:t>
            </a:r>
            <a:endParaRPr lang="en-US" altLang="ja-JP" sz="1200" b="1" dirty="0">
              <a:latin typeface="游ゴシック" panose="020B0400000000000000" pitchFamily="50" charset="-128"/>
              <a:ea typeface="游ゴシック" panose="020B0400000000000000" pitchFamily="50" charset="-128"/>
            </a:endParaRPr>
          </a:p>
        </p:txBody>
      </p:sp>
      <p:sp>
        <p:nvSpPr>
          <p:cNvPr id="25" name="正方形/長方形 24">
            <a:extLst>
              <a:ext uri="{FF2B5EF4-FFF2-40B4-BE49-F238E27FC236}">
                <a16:creationId xmlns:a16="http://schemas.microsoft.com/office/drawing/2014/main" xmlns="" id="{67C55135-17D8-41EA-90CC-8C90314D4D0C}"/>
              </a:ext>
            </a:extLst>
          </p:cNvPr>
          <p:cNvSpPr/>
          <p:nvPr/>
        </p:nvSpPr>
        <p:spPr>
          <a:xfrm>
            <a:off x="352338" y="1086995"/>
            <a:ext cx="9370501" cy="1077218"/>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While understanding customers is important, it is difficult to take the right actions.</a:t>
            </a:r>
            <a:r>
              <a:rPr lang="ja-JP" altLang="en-US" sz="2400" b="1" dirty="0" smtClean="0">
                <a:solidFill>
                  <a:srgbClr val="1D2088"/>
                </a:solidFill>
                <a:latin typeface="游ゴシック" panose="020B0400000000000000" pitchFamily="50" charset="-128"/>
                <a:ea typeface="游ゴシック" panose="020B0400000000000000" pitchFamily="50" charset="-128"/>
              </a:rPr>
              <a:t>💦</a:t>
            </a:r>
            <a:endParaRPr lang="en-US" altLang="ja-JP" sz="2400" b="1"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Missing opportunities, prioritization of issues, efficiency, cost cutting</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sp>
        <p:nvSpPr>
          <p:cNvPr id="26" name="雲 25"/>
          <p:cNvSpPr/>
          <p:nvPr/>
        </p:nvSpPr>
        <p:spPr>
          <a:xfrm rot="11135287">
            <a:off x="3370305" y="4538725"/>
            <a:ext cx="3125632" cy="1607291"/>
          </a:xfrm>
          <a:prstGeom prst="cloud">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chemeClr val="tx1"/>
              </a:solidFill>
              <a:latin typeface="游ゴシック" panose="020B0400000000000000" pitchFamily="50" charset="-128"/>
              <a:ea typeface="游ゴシック" panose="020B0400000000000000" pitchFamily="50" charset="-128"/>
            </a:endParaRPr>
          </a:p>
        </p:txBody>
      </p:sp>
      <p:sp>
        <p:nvSpPr>
          <p:cNvPr id="27" name="テキスト ボックス 26"/>
          <p:cNvSpPr txBox="1"/>
          <p:nvPr/>
        </p:nvSpPr>
        <p:spPr>
          <a:xfrm>
            <a:off x="3542504" y="5115336"/>
            <a:ext cx="2780045" cy="766363"/>
          </a:xfrm>
          <a:prstGeom prst="rect">
            <a:avLst/>
          </a:prstGeom>
          <a:noFill/>
        </p:spPr>
        <p:txBody>
          <a:bodyPr wrap="square" rtlCol="0">
            <a:spAutoFit/>
          </a:bodyPr>
          <a:lstStyle/>
          <a:p>
            <a:pPr algn="ctr"/>
            <a:r>
              <a:rPr lang="en-US" altLang="ja-JP" dirty="0" smtClean="0">
                <a:latin typeface="游ゴシック" panose="020B0400000000000000" pitchFamily="50" charset="-128"/>
                <a:ea typeface="游ゴシック" panose="020B0400000000000000" pitchFamily="50" charset="-128"/>
              </a:rPr>
              <a:t>We failed to response quickly to the survey results.</a:t>
            </a:r>
            <a:endParaRPr lang="en-US" altLang="ja-JP" dirty="0">
              <a:latin typeface="游ゴシック" panose="020B0400000000000000" pitchFamily="50" charset="-128"/>
              <a:ea typeface="游ゴシック" panose="020B0400000000000000" pitchFamily="50" charset="-128"/>
            </a:endParaRPr>
          </a:p>
          <a:p>
            <a:pPr algn="ctr"/>
            <a:r>
              <a:rPr lang="ja-JP" altLang="en-US" sz="1200" b="1" dirty="0" smtClean="0">
                <a:latin typeface="游ゴシック" panose="020B0400000000000000" pitchFamily="50" charset="-128"/>
                <a:ea typeface="游ゴシック" panose="020B0400000000000000" pitchFamily="50" charset="-128"/>
              </a:rPr>
              <a:t>（</a:t>
            </a:r>
            <a:r>
              <a:rPr lang="en-US" altLang="ja-JP" sz="1200" b="1" dirty="0" smtClean="0">
                <a:latin typeface="游ゴシック" panose="020B0400000000000000" pitchFamily="50" charset="-128"/>
                <a:ea typeface="游ゴシック" panose="020B0400000000000000" pitchFamily="50" charset="-128"/>
              </a:rPr>
              <a:t>Missing opportunities</a:t>
            </a:r>
            <a:r>
              <a:rPr lang="ja-JP" altLang="en-US" sz="1200" b="1" dirty="0" smtClean="0">
                <a:latin typeface="游ゴシック" panose="020B0400000000000000" pitchFamily="50" charset="-128"/>
                <a:ea typeface="游ゴシック" panose="020B0400000000000000" pitchFamily="50" charset="-128"/>
              </a:rPr>
              <a:t>）</a:t>
            </a:r>
            <a:endParaRPr lang="en-US" altLang="ja-JP" sz="1200" b="1" dirty="0">
              <a:latin typeface="游ゴシック" panose="020B0400000000000000" pitchFamily="50" charset="-128"/>
              <a:ea typeface="游ゴシック" panose="020B0400000000000000" pitchFamily="50"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490" y="5628682"/>
            <a:ext cx="911240" cy="909782"/>
          </a:xfrm>
          <a:prstGeom prst="rect">
            <a:avLst/>
          </a:prstGeom>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039" y="2065972"/>
            <a:ext cx="910800" cy="910800"/>
          </a:xfrm>
          <a:prstGeom prst="rect">
            <a:avLst/>
          </a:prstGeom>
        </p:spPr>
      </p:pic>
    </p:spTree>
    <p:extLst>
      <p:ext uri="{BB962C8B-B14F-4D97-AF65-F5344CB8AC3E}">
        <p14:creationId xmlns:p14="http://schemas.microsoft.com/office/powerpoint/2010/main" val="3395335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t>Recommended plan</a:t>
            </a:r>
            <a:endParaRPr kumimoji="1" lang="ja-JP" altLang="en-US" b="1" dirty="0"/>
          </a:p>
        </p:txBody>
      </p:sp>
      <p:graphicFrame>
        <p:nvGraphicFramePr>
          <p:cNvPr id="6" name="表 5">
            <a:extLst>
              <a:ext uri="{FF2B5EF4-FFF2-40B4-BE49-F238E27FC236}">
                <a16:creationId xmlns:a16="http://schemas.microsoft.com/office/drawing/2014/main" xmlns="" id="{518B63EC-2D97-4DE6-9AB3-5BBAD82F01F9}"/>
              </a:ext>
            </a:extLst>
          </p:cNvPr>
          <p:cNvGraphicFramePr>
            <a:graphicFrameLocks noGrp="1"/>
          </p:cNvGraphicFramePr>
          <p:nvPr>
            <p:extLst>
              <p:ext uri="{D42A27DB-BD31-4B8C-83A1-F6EECF244321}">
                <p14:modId xmlns:p14="http://schemas.microsoft.com/office/powerpoint/2010/main" val="1131820343"/>
              </p:ext>
            </p:extLst>
          </p:nvPr>
        </p:nvGraphicFramePr>
        <p:xfrm>
          <a:off x="265325" y="2127599"/>
          <a:ext cx="9374874" cy="4331386"/>
        </p:xfrm>
        <a:graphic>
          <a:graphicData uri="http://schemas.openxmlformats.org/drawingml/2006/table">
            <a:tbl>
              <a:tblPr firstRow="1" bandRow="1">
                <a:tableStyleId>{F2DE63D5-997A-4646-A377-4702673A728D}</a:tableStyleId>
              </a:tblPr>
              <a:tblGrid>
                <a:gridCol w="1642569">
                  <a:extLst>
                    <a:ext uri="{9D8B030D-6E8A-4147-A177-3AD203B41FA5}">
                      <a16:colId xmlns:a16="http://schemas.microsoft.com/office/drawing/2014/main" xmlns="" val="2226497291"/>
                    </a:ext>
                  </a:extLst>
                </a:gridCol>
                <a:gridCol w="2577435">
                  <a:extLst>
                    <a:ext uri="{9D8B030D-6E8A-4147-A177-3AD203B41FA5}">
                      <a16:colId xmlns:a16="http://schemas.microsoft.com/office/drawing/2014/main" xmlns="" val="3481542202"/>
                    </a:ext>
                  </a:extLst>
                </a:gridCol>
                <a:gridCol w="2577435">
                  <a:extLst>
                    <a:ext uri="{9D8B030D-6E8A-4147-A177-3AD203B41FA5}">
                      <a16:colId xmlns:a16="http://schemas.microsoft.com/office/drawing/2014/main" xmlns="" val="4041244494"/>
                    </a:ext>
                  </a:extLst>
                </a:gridCol>
                <a:gridCol w="2577435">
                  <a:extLst>
                    <a:ext uri="{9D8B030D-6E8A-4147-A177-3AD203B41FA5}">
                      <a16:colId xmlns:a16="http://schemas.microsoft.com/office/drawing/2014/main" xmlns="" val="3080370922"/>
                    </a:ext>
                  </a:extLst>
                </a:gridCol>
              </a:tblGrid>
              <a:tr h="662940">
                <a:tc rowSpan="2">
                  <a:txBody>
                    <a:bodyPr/>
                    <a:lstStyle/>
                    <a:p>
                      <a:pPr algn="ctr"/>
                      <a:endParaRPr kumimoji="1" lang="ja-JP" altLang="en-US" dirty="0">
                        <a:solidFill>
                          <a:srgbClr val="1D2088"/>
                        </a:solidFill>
                        <a:latin typeface="游ゴシック" panose="020B0400000000000000" pitchFamily="50" charset="-128"/>
                        <a:ea typeface="游ゴシック" panose="020B0400000000000000" pitchFamily="50" charset="-128"/>
                      </a:endParaRPr>
                    </a:p>
                  </a:txBody>
                  <a:tcPr anchor="ctr">
                    <a:lnL w="6350" cap="flat" cmpd="sng" algn="ctr">
                      <a:noFill/>
                      <a:prstDash val="solid"/>
                      <a:miter lim="800000"/>
                    </a:lnL>
                    <a:lnR w="12700" cap="flat" cmpd="sng" algn="ctr">
                      <a:solidFill>
                        <a:schemeClr val="bg1">
                          <a:lumMod val="50000"/>
                        </a:schemeClr>
                      </a:solidFill>
                      <a:prstDash val="sysDot"/>
                      <a:round/>
                      <a:headEnd type="none" w="med" len="med"/>
                      <a:tailEnd type="none" w="med" len="med"/>
                    </a:lnR>
                    <a:lnT w="6350" cap="flat" cmpd="sng" algn="ctr">
                      <a:noFill/>
                      <a:prstDash val="solid"/>
                      <a:miter lim="800000"/>
                    </a:lnT>
                    <a:noFill/>
                  </a:tcPr>
                </a:tc>
                <a:tc>
                  <a:txBody>
                    <a:bodyPr/>
                    <a:lstStyle/>
                    <a:p>
                      <a:pPr algn="ctr"/>
                      <a:r>
                        <a:rPr kumimoji="1" lang="en-US" altLang="ja-JP" sz="1400" b="1" dirty="0" smtClean="0">
                          <a:solidFill>
                            <a:schemeClr val="bg1"/>
                          </a:solidFill>
                          <a:latin typeface="游ゴシック" panose="020B0400000000000000" pitchFamily="50" charset="-128"/>
                          <a:ea typeface="游ゴシック" panose="020B0400000000000000" pitchFamily="50" charset="-128"/>
                        </a:rPr>
                        <a:t>Light</a:t>
                      </a:r>
                      <a:r>
                        <a:rPr kumimoji="1" lang="en-US" altLang="ja-JP" sz="1400" b="1" baseline="0" dirty="0" smtClean="0">
                          <a:solidFill>
                            <a:schemeClr val="bg1"/>
                          </a:solidFill>
                          <a:latin typeface="游ゴシック" panose="020B0400000000000000" pitchFamily="50" charset="-128"/>
                          <a:ea typeface="游ゴシック" panose="020B0400000000000000" pitchFamily="50" charset="-128"/>
                        </a:rPr>
                        <a:t> plan</a:t>
                      </a:r>
                      <a:endParaRPr kumimoji="1" lang="ja-JP" altLang="en-US" sz="1400" b="1" dirty="0">
                        <a:solidFill>
                          <a:schemeClr val="bg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solidFill>
                      <a:srgbClr val="A6A8EC"/>
                    </a:solidFill>
                  </a:tcPr>
                </a:tc>
                <a:tc>
                  <a:txBody>
                    <a:bodyPr/>
                    <a:lstStyle/>
                    <a:p>
                      <a:pPr algn="ctr"/>
                      <a:r>
                        <a:rPr kumimoji="1" lang="en-US" altLang="ja-JP" sz="1400" b="1" dirty="0" smtClean="0">
                          <a:solidFill>
                            <a:schemeClr val="bg1"/>
                          </a:solidFill>
                          <a:latin typeface="游ゴシック" panose="020B0400000000000000" pitchFamily="50" charset="-128"/>
                          <a:ea typeface="游ゴシック" panose="020B0400000000000000" pitchFamily="50" charset="-128"/>
                        </a:rPr>
                        <a:t>Recommended plan</a:t>
                      </a:r>
                      <a:endParaRPr kumimoji="1" lang="ja-JP" altLang="en-US" sz="1400" b="1" dirty="0">
                        <a:solidFill>
                          <a:schemeClr val="bg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solidFill>
                      <a:srgbClr val="A6A8EC"/>
                    </a:solidFill>
                  </a:tcPr>
                </a:tc>
                <a:tc>
                  <a:txBody>
                    <a:bodyPr/>
                    <a:lstStyle/>
                    <a:p>
                      <a:pPr algn="ctr"/>
                      <a:r>
                        <a:rPr kumimoji="1" lang="en-US" altLang="ja-JP" sz="1400" b="1" dirty="0" smtClean="0">
                          <a:solidFill>
                            <a:schemeClr val="bg1"/>
                          </a:solidFill>
                          <a:latin typeface="游ゴシック" panose="020B0400000000000000" pitchFamily="50" charset="-128"/>
                          <a:ea typeface="游ゴシック" panose="020B0400000000000000" pitchFamily="50" charset="-128"/>
                        </a:rPr>
                        <a:t>Multiple</a:t>
                      </a:r>
                      <a:r>
                        <a:rPr kumimoji="1" lang="en-US" altLang="ja-JP" sz="1400" b="1" baseline="0" dirty="0" smtClean="0">
                          <a:solidFill>
                            <a:schemeClr val="bg1"/>
                          </a:solidFill>
                          <a:latin typeface="游ゴシック" panose="020B0400000000000000" pitchFamily="50" charset="-128"/>
                          <a:ea typeface="游ゴシック" panose="020B0400000000000000" pitchFamily="50" charset="-128"/>
                        </a:rPr>
                        <a:t> stores</a:t>
                      </a:r>
                      <a:endParaRPr kumimoji="1" lang="en-US" altLang="ja-JP" sz="1400" b="1" dirty="0">
                        <a:solidFill>
                          <a:schemeClr val="bg1"/>
                        </a:solidFill>
                        <a:latin typeface="游ゴシック" panose="020B0400000000000000" pitchFamily="50" charset="-128"/>
                        <a:ea typeface="游ゴシック" panose="020B0400000000000000" pitchFamily="50" charset="-128"/>
                      </a:endParaRPr>
                    </a:p>
                    <a:p>
                      <a:pPr algn="ctr"/>
                      <a:r>
                        <a:rPr kumimoji="1" lang="en-US" altLang="ja-JP" sz="1400" b="1" dirty="0" smtClean="0">
                          <a:solidFill>
                            <a:schemeClr val="bg1"/>
                          </a:solidFill>
                          <a:latin typeface="游ゴシック" panose="020B0400000000000000" pitchFamily="50" charset="-128"/>
                          <a:ea typeface="游ゴシック" panose="020B0400000000000000" pitchFamily="50" charset="-128"/>
                        </a:rPr>
                        <a:t>trial plan</a:t>
                      </a:r>
                      <a:endParaRPr kumimoji="1" lang="ja-JP" altLang="en-US" sz="1400" b="1" dirty="0">
                        <a:solidFill>
                          <a:schemeClr val="bg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solidFill>
                      <a:srgbClr val="A6A8EC"/>
                    </a:solidFill>
                  </a:tcPr>
                </a:tc>
                <a:extLst>
                  <a:ext uri="{0D108BD9-81ED-4DB2-BD59-A6C34878D82A}">
                    <a16:rowId xmlns:a16="http://schemas.microsoft.com/office/drawing/2014/main" xmlns="" val="1128453439"/>
                  </a:ext>
                </a:extLst>
              </a:tr>
              <a:tr h="704420">
                <a:tc vMerge="1">
                  <a:txBody>
                    <a:bodyPr/>
                    <a:lstStyle/>
                    <a:p>
                      <a:pPr algn="ctr"/>
                      <a:endParaRPr kumimoji="1" lang="ja-JP" altLang="en-US" sz="1600" b="1" dirty="0">
                        <a:solidFill>
                          <a:schemeClr val="tx2"/>
                        </a:solidFill>
                      </a:endParaRPr>
                    </a:p>
                  </a:txBody>
                  <a:tcPr anchor="ctr"/>
                </a:tc>
                <a:tc>
                  <a:txBody>
                    <a:bodyPr/>
                    <a:lstStyle/>
                    <a:p>
                      <a:pPr algn="ctr"/>
                      <a:r>
                        <a:rPr kumimoji="1" lang="en-US" altLang="ja-JP" sz="1600" b="0" dirty="0" smtClean="0">
                          <a:solidFill>
                            <a:srgbClr val="1D2088"/>
                          </a:solidFill>
                          <a:latin typeface="游ゴシック" panose="020B0400000000000000" pitchFamily="50" charset="-128"/>
                          <a:ea typeface="游ゴシック" panose="020B0400000000000000" pitchFamily="50" charset="-128"/>
                        </a:rPr>
                        <a:t>For</a:t>
                      </a:r>
                      <a:r>
                        <a:rPr kumimoji="1" lang="en-US" altLang="ja-JP" sz="1600" b="0" baseline="0" dirty="0" smtClean="0">
                          <a:solidFill>
                            <a:srgbClr val="1D2088"/>
                          </a:solidFill>
                          <a:latin typeface="游ゴシック" panose="020B0400000000000000" pitchFamily="50" charset="-128"/>
                          <a:ea typeface="游ゴシック" panose="020B0400000000000000" pitchFamily="50" charset="-128"/>
                        </a:rPr>
                        <a:t> those who want to listen to the voice of customers in real time </a:t>
                      </a:r>
                      <a:endParaRPr kumimoji="1" lang="ja-JP" altLang="en-US" sz="1600" b="0" dirty="0">
                        <a:solidFill>
                          <a:srgbClr val="1D2088"/>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smtClean="0">
                          <a:solidFill>
                            <a:srgbClr val="1D2088"/>
                          </a:solidFill>
                          <a:latin typeface="游ゴシック" panose="020B0400000000000000" pitchFamily="50" charset="-128"/>
                          <a:ea typeface="游ゴシック" panose="020B0400000000000000" pitchFamily="50" charset="-128"/>
                        </a:rPr>
                        <a:t>For those who want to have an authentic CXM</a:t>
                      </a:r>
                      <a:endParaRPr kumimoji="1" lang="ja-JP" altLang="en-US" sz="1600" b="0" dirty="0">
                        <a:solidFill>
                          <a:srgbClr val="1D2088"/>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smtClean="0">
                          <a:solidFill>
                            <a:srgbClr val="1D2088"/>
                          </a:solidFill>
                          <a:latin typeface="游ゴシック" panose="020B0400000000000000" pitchFamily="50" charset="-128"/>
                          <a:ea typeface="游ゴシック" panose="020B0400000000000000" pitchFamily="50" charset="-128"/>
                        </a:rPr>
                        <a:t>For those who consider introducing</a:t>
                      </a:r>
                      <a:r>
                        <a:rPr kumimoji="1" lang="en-US" altLang="ja-JP" sz="1600" b="0" baseline="0" dirty="0" smtClean="0">
                          <a:solidFill>
                            <a:srgbClr val="1D2088"/>
                          </a:solidFill>
                          <a:latin typeface="游ゴシック" panose="020B0400000000000000" pitchFamily="50" charset="-128"/>
                          <a:ea typeface="游ゴシック" panose="020B0400000000000000" pitchFamily="50" charset="-128"/>
                        </a:rPr>
                        <a:t> the system into stores</a:t>
                      </a:r>
                      <a:endParaRPr kumimoji="1" lang="ja-JP" altLang="en-US" sz="1600" b="0" dirty="0">
                        <a:solidFill>
                          <a:srgbClr val="1D2088"/>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78340353"/>
                  </a:ext>
                </a:extLst>
              </a:tr>
              <a:tr h="630271">
                <a:tc>
                  <a:txBody>
                    <a:bodyPr/>
                    <a:lstStyle/>
                    <a:p>
                      <a:pPr algn="ctr"/>
                      <a:r>
                        <a:rPr kumimoji="1" lang="en-US" altLang="ja-JP" sz="1400" b="1" dirty="0" smtClean="0">
                          <a:solidFill>
                            <a:schemeClr val="bg1"/>
                          </a:solidFill>
                          <a:latin typeface="游ゴシック" panose="020B0400000000000000" pitchFamily="50" charset="-128"/>
                          <a:ea typeface="游ゴシック" panose="020B0400000000000000" pitchFamily="50" charset="-128"/>
                        </a:rPr>
                        <a:t>Monthly total</a:t>
                      </a:r>
                      <a:endParaRPr kumimoji="1" lang="ja-JP" altLang="en-US" sz="1400" b="1" dirty="0">
                        <a:solidFill>
                          <a:schemeClr val="bg1"/>
                        </a:solidFill>
                        <a:latin typeface="游ゴシック" panose="020B0400000000000000" pitchFamily="50" charset="-128"/>
                        <a:ea typeface="游ゴシック" panose="020B0400000000000000" pitchFamily="50" charset="-128"/>
                      </a:endParaRPr>
                    </a:p>
                  </a:txBody>
                  <a:tcPr anchor="ctr">
                    <a:lnR w="12700" cap="flat" cmpd="sng" algn="ctr">
                      <a:solidFill>
                        <a:schemeClr val="bg1">
                          <a:lumMod val="50000"/>
                        </a:schemeClr>
                      </a:solidFill>
                      <a:prstDash val="sysDot"/>
                      <a:round/>
                      <a:headEnd type="none" w="med" len="med"/>
                      <a:tailEnd type="none" w="med" len="med"/>
                    </a:lnR>
                    <a:lnB w="12700" cap="flat" cmpd="sng" algn="ctr">
                      <a:solidFill>
                        <a:schemeClr val="bg1">
                          <a:lumMod val="50000"/>
                        </a:schemeClr>
                      </a:solidFill>
                      <a:prstDash val="sysDot"/>
                      <a:round/>
                      <a:headEnd type="none" w="med" len="med"/>
                      <a:tailEnd type="none" w="med" len="med"/>
                    </a:lnB>
                    <a:solidFill>
                      <a:srgbClr val="1D2088"/>
                    </a:solidFill>
                  </a:tcPr>
                </a:tc>
                <a:tc>
                  <a:txBody>
                    <a:bodyPr/>
                    <a:lstStyle/>
                    <a:p>
                      <a:pPr algn="ctr"/>
                      <a:r>
                        <a:rPr kumimoji="1" lang="en-US" altLang="zh-CN" sz="2000" b="1" dirty="0" smtClean="0">
                          <a:solidFill>
                            <a:srgbClr val="1D2088"/>
                          </a:solidFill>
                          <a:latin typeface="游ゴシック" panose="020B0400000000000000" pitchFamily="50" charset="-128"/>
                          <a:ea typeface="游ゴシック" panose="020B0400000000000000" pitchFamily="50" charset="-128"/>
                        </a:rPr>
                        <a:t>50,000</a:t>
                      </a:r>
                      <a:r>
                        <a:rPr kumimoji="1" lang="en-US" altLang="zh-CN" sz="2000" b="1" baseline="0" dirty="0">
                          <a:solidFill>
                            <a:srgbClr val="1D2088"/>
                          </a:solidFill>
                          <a:latin typeface="游ゴシック" panose="020B0400000000000000" pitchFamily="50" charset="-128"/>
                          <a:ea typeface="游ゴシック" panose="020B0400000000000000" pitchFamily="50" charset="-128"/>
                        </a:rPr>
                        <a:t> </a:t>
                      </a:r>
                      <a:r>
                        <a:rPr kumimoji="1" lang="en-US" altLang="zh-CN" sz="2000" b="1" baseline="0" dirty="0" smtClean="0">
                          <a:solidFill>
                            <a:srgbClr val="1D2088"/>
                          </a:solidFill>
                          <a:latin typeface="游ゴシック" panose="020B0400000000000000" pitchFamily="50" charset="-128"/>
                          <a:ea typeface="游ゴシック" panose="020B0400000000000000" pitchFamily="50" charset="-128"/>
                        </a:rPr>
                        <a:t>yen</a:t>
                      </a:r>
                      <a:r>
                        <a:rPr kumimoji="1" lang="en-US" altLang="zh-CN" sz="2000" b="1" dirty="0" smtClean="0">
                          <a:solidFill>
                            <a:srgbClr val="1D2088"/>
                          </a:solidFill>
                          <a:latin typeface="游ゴシック" panose="020B0400000000000000" pitchFamily="50" charset="-128"/>
                          <a:ea typeface="游ゴシック" panose="020B0400000000000000" pitchFamily="50" charset="-128"/>
                        </a:rPr>
                        <a:t>/month</a:t>
                      </a:r>
                      <a:endParaRPr kumimoji="1" lang="en-US" altLang="zh-CN" sz="2000" b="0" dirty="0">
                        <a:solidFill>
                          <a:srgbClr val="1D2088"/>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742950" rtl="0" eaLnBrk="1" latinLnBrk="0" hangingPunct="1"/>
                      <a:r>
                        <a:rPr kumimoji="1" lang="en-US" altLang="ja-JP" sz="2000" b="1" kern="1200" dirty="0" smtClean="0">
                          <a:solidFill>
                            <a:srgbClr val="1D2088"/>
                          </a:solidFill>
                          <a:latin typeface="游ゴシック" panose="020B0400000000000000" pitchFamily="50" charset="-128"/>
                          <a:ea typeface="游ゴシック" panose="020B0400000000000000" pitchFamily="50" charset="-128"/>
                          <a:cs typeface="+mn-cs"/>
                        </a:rPr>
                        <a:t>100,000</a:t>
                      </a:r>
                      <a:r>
                        <a:rPr kumimoji="1" lang="en-US" altLang="ja-JP" sz="2000" b="1" kern="1200" baseline="0" dirty="0" smtClean="0">
                          <a:solidFill>
                            <a:srgbClr val="1D2088"/>
                          </a:solidFill>
                          <a:latin typeface="游ゴシック" panose="020B0400000000000000" pitchFamily="50" charset="-128"/>
                          <a:ea typeface="游ゴシック" panose="020B0400000000000000" pitchFamily="50" charset="-128"/>
                          <a:cs typeface="+mn-cs"/>
                        </a:rPr>
                        <a:t> yen</a:t>
                      </a:r>
                      <a:r>
                        <a:rPr kumimoji="1" lang="en-US" altLang="zh-CN" sz="2000" b="1" dirty="0" smtClean="0">
                          <a:solidFill>
                            <a:srgbClr val="1D2088"/>
                          </a:solidFill>
                          <a:latin typeface="游ゴシック" panose="020B0400000000000000" pitchFamily="50" charset="-128"/>
                          <a:ea typeface="游ゴシック" panose="020B0400000000000000" pitchFamily="50" charset="-128"/>
                        </a:rPr>
                        <a:t>/month</a:t>
                      </a:r>
                      <a:endParaRPr kumimoji="1" lang="en-US" altLang="zh-CN" sz="2000" b="1" kern="1200" dirty="0">
                        <a:solidFill>
                          <a:srgbClr val="1D2088"/>
                        </a:solidFill>
                        <a:latin typeface="游ゴシック" panose="020B0400000000000000" pitchFamily="50" charset="-128"/>
                        <a:ea typeface="游ゴシック" panose="020B0400000000000000" pitchFamily="50" charset="-128"/>
                        <a:cs typeface="+mn-cs"/>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742950" rtl="0" eaLnBrk="1" latinLnBrk="0" hangingPunct="1"/>
                      <a:r>
                        <a:rPr kumimoji="1" lang="en-US" altLang="ja-JP" sz="2000" b="1" kern="1200" dirty="0" smtClean="0">
                          <a:solidFill>
                            <a:srgbClr val="1D2088"/>
                          </a:solidFill>
                          <a:latin typeface="游ゴシック" panose="020B0400000000000000" pitchFamily="50" charset="-128"/>
                          <a:ea typeface="游ゴシック" panose="020B0400000000000000" pitchFamily="50" charset="-128"/>
                          <a:cs typeface="+mn-cs"/>
                        </a:rPr>
                        <a:t>185,000</a:t>
                      </a:r>
                      <a:r>
                        <a:rPr kumimoji="1" lang="en-US" altLang="ja-JP" sz="2000" b="1" kern="1200" baseline="0" dirty="0">
                          <a:solidFill>
                            <a:srgbClr val="1D2088"/>
                          </a:solidFill>
                          <a:latin typeface="游ゴシック" panose="020B0400000000000000" pitchFamily="50" charset="-128"/>
                          <a:ea typeface="游ゴシック" panose="020B0400000000000000" pitchFamily="50" charset="-128"/>
                          <a:cs typeface="+mn-cs"/>
                        </a:rPr>
                        <a:t> </a:t>
                      </a:r>
                      <a:r>
                        <a:rPr kumimoji="1" lang="en-US" altLang="ja-JP" sz="2000" b="1" kern="1200" baseline="0" dirty="0" smtClean="0">
                          <a:solidFill>
                            <a:srgbClr val="1D2088"/>
                          </a:solidFill>
                          <a:latin typeface="游ゴシック" panose="020B0400000000000000" pitchFamily="50" charset="-128"/>
                          <a:ea typeface="游ゴシック" panose="020B0400000000000000" pitchFamily="50" charset="-128"/>
                          <a:cs typeface="+mn-cs"/>
                        </a:rPr>
                        <a:t>yen</a:t>
                      </a:r>
                      <a:r>
                        <a:rPr kumimoji="1" lang="en-US" altLang="zh-CN" sz="2000" b="1" dirty="0" smtClean="0">
                          <a:solidFill>
                            <a:srgbClr val="1D2088"/>
                          </a:solidFill>
                          <a:latin typeface="游ゴシック" panose="020B0400000000000000" pitchFamily="50" charset="-128"/>
                          <a:ea typeface="游ゴシック" panose="020B0400000000000000" pitchFamily="50" charset="-128"/>
                        </a:rPr>
                        <a:t>/</a:t>
                      </a:r>
                      <a:r>
                        <a:rPr kumimoji="1" lang="en-US" altLang="zh-CN" sz="2000" b="1" baseline="0" dirty="0" smtClean="0">
                          <a:solidFill>
                            <a:srgbClr val="1D2088"/>
                          </a:solidFill>
                          <a:latin typeface="游ゴシック" panose="020B0400000000000000" pitchFamily="50" charset="-128"/>
                          <a:ea typeface="游ゴシック" panose="020B0400000000000000" pitchFamily="50" charset="-128"/>
                        </a:rPr>
                        <a:t>month</a:t>
                      </a:r>
                      <a:endParaRPr kumimoji="1" lang="ja-JP" altLang="en-US" sz="2000" b="1" kern="1200" dirty="0">
                        <a:solidFill>
                          <a:srgbClr val="1D2088"/>
                        </a:solidFill>
                        <a:latin typeface="游ゴシック" panose="020B0400000000000000" pitchFamily="50" charset="-128"/>
                        <a:ea typeface="游ゴシック" panose="020B0400000000000000" pitchFamily="50" charset="-128"/>
                        <a:cs typeface="+mn-cs"/>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169234913"/>
                  </a:ext>
                </a:extLst>
              </a:tr>
              <a:tr h="760032">
                <a:tc>
                  <a:txBody>
                    <a:bodyPr/>
                    <a:lstStyle/>
                    <a:p>
                      <a:pPr algn="ctr"/>
                      <a:r>
                        <a:rPr kumimoji="1" lang="en-US" altLang="ja-JP" sz="1400" b="1" dirty="0" smtClean="0">
                          <a:solidFill>
                            <a:schemeClr val="bg1"/>
                          </a:solidFill>
                          <a:latin typeface="游ゴシック" panose="020B0400000000000000" pitchFamily="50" charset="-128"/>
                          <a:ea typeface="游ゴシック" panose="020B0400000000000000" pitchFamily="50" charset="-128"/>
                        </a:rPr>
                        <a:t>System usage</a:t>
                      </a:r>
                      <a:r>
                        <a:rPr kumimoji="1" lang="en-US" altLang="ja-JP" sz="1400" b="1" baseline="0" dirty="0" smtClean="0">
                          <a:solidFill>
                            <a:schemeClr val="bg1"/>
                          </a:solidFill>
                          <a:latin typeface="游ゴシック" panose="020B0400000000000000" pitchFamily="50" charset="-128"/>
                          <a:ea typeface="游ゴシック" panose="020B0400000000000000" pitchFamily="50" charset="-128"/>
                        </a:rPr>
                        <a:t> fee</a:t>
                      </a:r>
                      <a:endParaRPr kumimoji="1" lang="ja-JP" altLang="en-US" sz="1400" b="1" dirty="0">
                        <a:solidFill>
                          <a:schemeClr val="bg1"/>
                        </a:solidFill>
                        <a:latin typeface="游ゴシック" panose="020B0400000000000000" pitchFamily="50" charset="-128"/>
                        <a:ea typeface="游ゴシック" panose="020B0400000000000000" pitchFamily="50" charset="-128"/>
                      </a:endParaRPr>
                    </a:p>
                  </a:txBody>
                  <a:tcPr anchor="ctr">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1D2088"/>
                    </a:solidFill>
                  </a:tcPr>
                </a:tc>
                <a:tc>
                  <a:txBody>
                    <a:bodyPr/>
                    <a:lstStyle/>
                    <a:p>
                      <a:pPr algn="ctr"/>
                      <a:r>
                        <a:rPr kumimoji="1" lang="en-US" altLang="zh-CN" sz="1600" b="0" dirty="0" smtClean="0">
                          <a:solidFill>
                            <a:srgbClr val="1D2088"/>
                          </a:solidFill>
                          <a:latin typeface="游ゴシック" panose="020B0400000000000000" pitchFamily="50" charset="-128"/>
                          <a:ea typeface="游ゴシック" panose="020B0400000000000000" pitchFamily="50" charset="-128"/>
                        </a:rPr>
                        <a:t>50,000</a:t>
                      </a:r>
                      <a:r>
                        <a:rPr kumimoji="1" lang="en-US" altLang="zh-CN" sz="1600" b="0" baseline="0" dirty="0">
                          <a:solidFill>
                            <a:srgbClr val="1D2088"/>
                          </a:solidFill>
                          <a:latin typeface="游ゴシック" panose="020B0400000000000000" pitchFamily="50" charset="-128"/>
                          <a:ea typeface="游ゴシック" panose="020B0400000000000000" pitchFamily="50" charset="-128"/>
                        </a:rPr>
                        <a:t> </a:t>
                      </a:r>
                      <a:r>
                        <a:rPr kumimoji="1" lang="en-US" altLang="zh-CN" sz="1600" b="0" baseline="0" dirty="0" smtClean="0">
                          <a:solidFill>
                            <a:srgbClr val="1D2088"/>
                          </a:solidFill>
                          <a:latin typeface="游ゴシック" panose="020B0400000000000000" pitchFamily="50" charset="-128"/>
                          <a:ea typeface="游ゴシック" panose="020B0400000000000000" pitchFamily="50" charset="-128"/>
                        </a:rPr>
                        <a:t>yen</a:t>
                      </a:r>
                      <a:r>
                        <a:rPr kumimoji="1" lang="en-US" altLang="zh-CN" sz="1600" b="0" dirty="0" smtClean="0">
                          <a:solidFill>
                            <a:srgbClr val="1D2088"/>
                          </a:solidFill>
                          <a:latin typeface="游ゴシック" panose="020B0400000000000000" pitchFamily="50" charset="-128"/>
                          <a:ea typeface="游ゴシック" panose="020B0400000000000000" pitchFamily="50" charset="-128"/>
                        </a:rPr>
                        <a:t>/month</a:t>
                      </a:r>
                      <a:endParaRPr kumimoji="1" lang="zh-CN" altLang="en-US" sz="1600" b="0" dirty="0">
                        <a:solidFill>
                          <a:srgbClr val="1D2088"/>
                        </a:solidFill>
                        <a:latin typeface="游ゴシック" panose="020B0400000000000000" pitchFamily="50" charset="-128"/>
                        <a:ea typeface="游ゴシック" panose="020B0400000000000000" pitchFamily="50" charset="-128"/>
                      </a:endParaRPr>
                    </a:p>
                    <a:p>
                      <a:pPr algn="ctr"/>
                      <a:r>
                        <a:rPr kumimoji="1" lang="en-US" altLang="zh-CN" sz="1050" b="0" dirty="0" smtClean="0">
                          <a:solidFill>
                            <a:srgbClr val="1D2088"/>
                          </a:solidFill>
                          <a:latin typeface="游ゴシック" panose="020B0400000000000000" pitchFamily="50" charset="-128"/>
                          <a:ea typeface="游ゴシック" panose="020B0400000000000000" pitchFamily="50" charset="-128"/>
                        </a:rPr>
                        <a:t>※Maximum</a:t>
                      </a:r>
                      <a:r>
                        <a:rPr kumimoji="1" lang="en-US" altLang="zh-CN" sz="1050" b="0" baseline="0" dirty="0" smtClean="0">
                          <a:solidFill>
                            <a:srgbClr val="1D2088"/>
                          </a:solidFill>
                          <a:latin typeface="游ゴシック" panose="020B0400000000000000" pitchFamily="50" charset="-128"/>
                          <a:ea typeface="游ゴシック" panose="020B0400000000000000" pitchFamily="50" charset="-128"/>
                        </a:rPr>
                        <a:t> user ID</a:t>
                      </a:r>
                      <a:r>
                        <a:rPr kumimoji="1" lang="zh-CN" altLang="en-US" sz="1050" b="0" dirty="0" smtClean="0">
                          <a:solidFill>
                            <a:srgbClr val="1D2088"/>
                          </a:solidFill>
                          <a:latin typeface="游ゴシック" panose="020B0400000000000000" pitchFamily="50" charset="-128"/>
                          <a:ea typeface="游ゴシック" panose="020B0400000000000000" pitchFamily="50" charset="-128"/>
                        </a:rPr>
                        <a:t>：</a:t>
                      </a:r>
                      <a:r>
                        <a:rPr kumimoji="1" lang="en-US" altLang="zh-CN" sz="1050" b="0" dirty="0" smtClean="0">
                          <a:solidFill>
                            <a:srgbClr val="1D2088"/>
                          </a:solidFill>
                          <a:latin typeface="游ゴシック" panose="020B0400000000000000" pitchFamily="50" charset="-128"/>
                          <a:ea typeface="游ゴシック" panose="020B0400000000000000" pitchFamily="50" charset="-128"/>
                        </a:rPr>
                        <a:t>5</a:t>
                      </a:r>
                      <a:endParaRPr kumimoji="1" lang="en-US" altLang="zh-CN" sz="1050" b="0" dirty="0">
                        <a:solidFill>
                          <a:srgbClr val="1D2088"/>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zh-CN" sz="1600" b="0" dirty="0" smtClean="0">
                          <a:solidFill>
                            <a:srgbClr val="1D2088"/>
                          </a:solidFill>
                          <a:latin typeface="游ゴシック" panose="020B0400000000000000" pitchFamily="50" charset="-128"/>
                          <a:ea typeface="游ゴシック" panose="020B0400000000000000" pitchFamily="50" charset="-128"/>
                        </a:rPr>
                        <a:t>50,000</a:t>
                      </a:r>
                      <a:r>
                        <a:rPr kumimoji="1" lang="en-US" altLang="zh-CN" sz="1600" b="0" baseline="0" dirty="0">
                          <a:solidFill>
                            <a:srgbClr val="1D2088"/>
                          </a:solidFill>
                          <a:latin typeface="游ゴシック" panose="020B0400000000000000" pitchFamily="50" charset="-128"/>
                          <a:ea typeface="游ゴシック" panose="020B0400000000000000" pitchFamily="50" charset="-128"/>
                        </a:rPr>
                        <a:t> </a:t>
                      </a:r>
                      <a:r>
                        <a:rPr kumimoji="1" lang="en-US" altLang="zh-CN" sz="1600" b="0" baseline="0" dirty="0" smtClean="0">
                          <a:solidFill>
                            <a:srgbClr val="1D2088"/>
                          </a:solidFill>
                          <a:latin typeface="游ゴシック" panose="020B0400000000000000" pitchFamily="50" charset="-128"/>
                          <a:ea typeface="游ゴシック" panose="020B0400000000000000" pitchFamily="50" charset="-128"/>
                        </a:rPr>
                        <a:t>yen</a:t>
                      </a:r>
                      <a:r>
                        <a:rPr kumimoji="1" lang="en-US" altLang="zh-CN" sz="1600" b="0" dirty="0" smtClean="0">
                          <a:solidFill>
                            <a:srgbClr val="1D2088"/>
                          </a:solidFill>
                          <a:latin typeface="游ゴシック" panose="020B0400000000000000" pitchFamily="50" charset="-128"/>
                          <a:ea typeface="游ゴシック" panose="020B0400000000000000" pitchFamily="50" charset="-128"/>
                        </a:rPr>
                        <a:t>/month</a:t>
                      </a:r>
                      <a:endParaRPr kumimoji="1" lang="zh-CN" altLang="en-US" sz="1600" b="0" dirty="0">
                        <a:solidFill>
                          <a:srgbClr val="1D2088"/>
                        </a:solidFill>
                        <a:latin typeface="游ゴシック" panose="020B0400000000000000" pitchFamily="50" charset="-128"/>
                        <a:ea typeface="游ゴシック" panose="020B0400000000000000" pitchFamily="50" charset="-128"/>
                      </a:endParaRPr>
                    </a:p>
                    <a:p>
                      <a:pPr marL="0" algn="ctr" defTabSz="742950" rtl="0" eaLnBrk="1" latinLnBrk="0" hangingPunct="1"/>
                      <a:r>
                        <a:rPr kumimoji="1" lang="en-US" altLang="zh-CN" sz="1050" b="0" kern="1200" dirty="0" smtClean="0">
                          <a:solidFill>
                            <a:srgbClr val="1D2088"/>
                          </a:solidFill>
                          <a:latin typeface="游ゴシック" panose="020B0400000000000000" pitchFamily="50" charset="-128"/>
                          <a:ea typeface="游ゴシック" panose="020B0400000000000000" pitchFamily="50" charset="-128"/>
                          <a:cs typeface="+mn-cs"/>
                        </a:rPr>
                        <a:t>※</a:t>
                      </a:r>
                      <a:r>
                        <a:rPr kumimoji="1" lang="en-US" altLang="zh-CN" sz="1050" b="0" dirty="0" smtClean="0">
                          <a:solidFill>
                            <a:srgbClr val="1D2088"/>
                          </a:solidFill>
                          <a:latin typeface="游ゴシック" panose="020B0400000000000000" pitchFamily="50" charset="-128"/>
                          <a:ea typeface="游ゴシック" panose="020B0400000000000000" pitchFamily="50" charset="-128"/>
                        </a:rPr>
                        <a:t>Maximum</a:t>
                      </a:r>
                      <a:r>
                        <a:rPr kumimoji="1" lang="en-US" altLang="zh-CN" sz="1050" b="0" baseline="0" dirty="0" smtClean="0">
                          <a:solidFill>
                            <a:srgbClr val="1D2088"/>
                          </a:solidFill>
                          <a:latin typeface="游ゴシック" panose="020B0400000000000000" pitchFamily="50" charset="-128"/>
                          <a:ea typeface="游ゴシック" panose="020B0400000000000000" pitchFamily="50" charset="-128"/>
                        </a:rPr>
                        <a:t> user ID</a:t>
                      </a:r>
                      <a:r>
                        <a:rPr kumimoji="1" lang="zh-CN" altLang="en-US" sz="1050" b="0" kern="1200" dirty="0" smtClean="0">
                          <a:solidFill>
                            <a:srgbClr val="1D2088"/>
                          </a:solidFill>
                          <a:latin typeface="游ゴシック" panose="020B0400000000000000" pitchFamily="50" charset="-128"/>
                          <a:ea typeface="游ゴシック" panose="020B0400000000000000" pitchFamily="50" charset="-128"/>
                          <a:cs typeface="+mn-cs"/>
                        </a:rPr>
                        <a:t>：</a:t>
                      </a:r>
                      <a:r>
                        <a:rPr kumimoji="1" lang="en-US" altLang="zh-CN" sz="1050" b="0" kern="1200" dirty="0" smtClean="0">
                          <a:solidFill>
                            <a:srgbClr val="1D2088"/>
                          </a:solidFill>
                          <a:latin typeface="游ゴシック" panose="020B0400000000000000" pitchFamily="50" charset="-128"/>
                          <a:ea typeface="游ゴシック" panose="020B0400000000000000" pitchFamily="50" charset="-128"/>
                          <a:cs typeface="+mn-cs"/>
                        </a:rPr>
                        <a:t>5</a:t>
                      </a:r>
                      <a:endParaRPr kumimoji="1" lang="en-US" altLang="zh-CN" sz="1050" b="0" kern="1200" dirty="0">
                        <a:solidFill>
                          <a:srgbClr val="1D2088"/>
                        </a:solidFill>
                        <a:latin typeface="游ゴシック" panose="020B0400000000000000" pitchFamily="50" charset="-128"/>
                        <a:ea typeface="游ゴシック" panose="020B0400000000000000" pitchFamily="50" charset="-128"/>
                        <a:cs typeface="+mn-cs"/>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smtClean="0">
                          <a:solidFill>
                            <a:srgbClr val="1D2088"/>
                          </a:solidFill>
                          <a:latin typeface="游ゴシック" panose="020B0400000000000000" pitchFamily="50" charset="-128"/>
                          <a:ea typeface="游ゴシック" panose="020B0400000000000000" pitchFamily="50" charset="-128"/>
                        </a:rPr>
                        <a:t>100,000</a:t>
                      </a:r>
                      <a:r>
                        <a:rPr kumimoji="1" lang="en-US" altLang="ja-JP" sz="1600" b="0" baseline="0" dirty="0">
                          <a:solidFill>
                            <a:srgbClr val="1D2088"/>
                          </a:solidFill>
                          <a:latin typeface="游ゴシック" panose="020B0400000000000000" pitchFamily="50" charset="-128"/>
                          <a:ea typeface="游ゴシック" panose="020B0400000000000000" pitchFamily="50" charset="-128"/>
                        </a:rPr>
                        <a:t> </a:t>
                      </a:r>
                      <a:r>
                        <a:rPr kumimoji="1" lang="en-US" altLang="ja-JP" sz="1600" b="0" baseline="0" dirty="0" smtClean="0">
                          <a:solidFill>
                            <a:srgbClr val="1D2088"/>
                          </a:solidFill>
                          <a:latin typeface="游ゴシック" panose="020B0400000000000000" pitchFamily="50" charset="-128"/>
                          <a:ea typeface="游ゴシック" panose="020B0400000000000000" pitchFamily="50" charset="-128"/>
                        </a:rPr>
                        <a:t>yen</a:t>
                      </a:r>
                      <a:r>
                        <a:rPr kumimoji="1" lang="en-US" altLang="ja-JP" sz="1600" b="0" dirty="0" smtClean="0">
                          <a:solidFill>
                            <a:srgbClr val="1D2088"/>
                          </a:solidFill>
                          <a:latin typeface="游ゴシック" panose="020B0400000000000000" pitchFamily="50" charset="-128"/>
                          <a:ea typeface="游ゴシック" panose="020B0400000000000000" pitchFamily="50" charset="-128"/>
                        </a:rPr>
                        <a:t>/month</a:t>
                      </a:r>
                      <a:endParaRPr kumimoji="1" lang="en-US" altLang="ja-JP" sz="1600" b="0" dirty="0">
                        <a:solidFill>
                          <a:srgbClr val="1D2088"/>
                        </a:solidFill>
                        <a:latin typeface="游ゴシック" panose="020B0400000000000000" pitchFamily="50" charset="-128"/>
                        <a:ea typeface="游ゴシック" panose="020B0400000000000000" pitchFamily="50" charset="-128"/>
                      </a:endParaRPr>
                    </a:p>
                    <a:p>
                      <a:pPr marL="0" algn="ctr" defTabSz="742950" rtl="0" eaLnBrk="1" latinLnBrk="0" hangingPunct="1"/>
                      <a:r>
                        <a:rPr kumimoji="1" lang="en-US" altLang="ja-JP" sz="1050" b="0" kern="1200" dirty="0" smtClean="0">
                          <a:solidFill>
                            <a:srgbClr val="1D2088"/>
                          </a:solidFill>
                          <a:latin typeface="游ゴシック" panose="020B0400000000000000" pitchFamily="50" charset="-128"/>
                          <a:ea typeface="游ゴシック" panose="020B0400000000000000" pitchFamily="50" charset="-128"/>
                          <a:cs typeface="+mn-cs"/>
                        </a:rPr>
                        <a:t>※</a:t>
                      </a:r>
                      <a:r>
                        <a:rPr kumimoji="1" lang="en-US" altLang="zh-CN" sz="1050" b="0" dirty="0" smtClean="0">
                          <a:solidFill>
                            <a:srgbClr val="1D2088"/>
                          </a:solidFill>
                          <a:latin typeface="游ゴシック" panose="020B0400000000000000" pitchFamily="50" charset="-128"/>
                          <a:ea typeface="游ゴシック" panose="020B0400000000000000" pitchFamily="50" charset="-128"/>
                        </a:rPr>
                        <a:t>Maximum</a:t>
                      </a:r>
                      <a:r>
                        <a:rPr kumimoji="1" lang="en-US" altLang="zh-CN" sz="1050" b="0" baseline="0" dirty="0" smtClean="0">
                          <a:solidFill>
                            <a:srgbClr val="1D2088"/>
                          </a:solidFill>
                          <a:latin typeface="游ゴシック" panose="020B0400000000000000" pitchFamily="50" charset="-128"/>
                          <a:ea typeface="游ゴシック" panose="020B0400000000000000" pitchFamily="50" charset="-128"/>
                        </a:rPr>
                        <a:t> user ID</a:t>
                      </a:r>
                      <a:r>
                        <a:rPr kumimoji="1" lang="ja-JP" altLang="en-US" sz="1050" b="0" kern="1200" dirty="0" smtClean="0">
                          <a:solidFill>
                            <a:srgbClr val="1D2088"/>
                          </a:solidFill>
                          <a:latin typeface="游ゴシック" panose="020B0400000000000000" pitchFamily="50" charset="-128"/>
                          <a:ea typeface="游ゴシック" panose="020B0400000000000000" pitchFamily="50" charset="-128"/>
                          <a:cs typeface="+mn-cs"/>
                        </a:rPr>
                        <a:t>：</a:t>
                      </a:r>
                      <a:r>
                        <a:rPr kumimoji="1" lang="en-US" altLang="ja-JP" sz="1050" b="0" kern="1200" dirty="0" smtClean="0">
                          <a:solidFill>
                            <a:srgbClr val="1D2088"/>
                          </a:solidFill>
                          <a:latin typeface="游ゴシック" panose="020B0400000000000000" pitchFamily="50" charset="-128"/>
                          <a:ea typeface="游ゴシック" panose="020B0400000000000000" pitchFamily="50" charset="-128"/>
                          <a:cs typeface="+mn-cs"/>
                        </a:rPr>
                        <a:t>10</a:t>
                      </a:r>
                      <a:endParaRPr kumimoji="1" lang="ja-JP" altLang="en-US" sz="1050" b="0" kern="1200" dirty="0">
                        <a:solidFill>
                          <a:srgbClr val="1D2088"/>
                        </a:solidFill>
                        <a:latin typeface="游ゴシック" panose="020B0400000000000000" pitchFamily="50" charset="-128"/>
                        <a:ea typeface="游ゴシック" panose="020B0400000000000000" pitchFamily="50" charset="-128"/>
                        <a:cs typeface="+mn-cs"/>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025078969"/>
                  </a:ext>
                </a:extLst>
              </a:tr>
              <a:tr h="1455183">
                <a:tc>
                  <a:txBody>
                    <a:bodyPr/>
                    <a:lstStyle/>
                    <a:p>
                      <a:pPr algn="ctr"/>
                      <a:r>
                        <a:rPr kumimoji="1" lang="en-US" altLang="ja-JP" sz="1400" b="1" dirty="0" smtClean="0">
                          <a:solidFill>
                            <a:schemeClr val="bg1"/>
                          </a:solidFill>
                          <a:latin typeface="游ゴシック" panose="020B0400000000000000" pitchFamily="50" charset="-128"/>
                          <a:ea typeface="游ゴシック" panose="020B0400000000000000" pitchFamily="50" charset="-128"/>
                        </a:rPr>
                        <a:t>Optional</a:t>
                      </a:r>
                      <a:endParaRPr kumimoji="1" lang="ja-JP" altLang="en-US" sz="1400" b="1" dirty="0">
                        <a:solidFill>
                          <a:schemeClr val="bg1"/>
                        </a:solidFill>
                        <a:latin typeface="游ゴシック" panose="020B0400000000000000" pitchFamily="50" charset="-128"/>
                        <a:ea typeface="游ゴシック" panose="020B0400000000000000" pitchFamily="50" charset="-128"/>
                      </a:endParaRPr>
                    </a:p>
                  </a:txBody>
                  <a:tcPr anchor="ctr">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solidFill>
                      <a:srgbClr val="1D2088"/>
                    </a:solidFill>
                  </a:tcPr>
                </a:tc>
                <a:tc>
                  <a:txBody>
                    <a:bodyPr/>
                    <a:lstStyle/>
                    <a:p>
                      <a:pPr algn="ctr"/>
                      <a:r>
                        <a:rPr kumimoji="1" lang="en-US" altLang="ja-JP" sz="1600" b="1" dirty="0">
                          <a:solidFill>
                            <a:srgbClr val="1D2088"/>
                          </a:solidFill>
                          <a:latin typeface="游ゴシック" panose="020B0400000000000000" pitchFamily="50" charset="-128"/>
                          <a:ea typeface="游ゴシック" panose="020B0400000000000000" pitchFamily="50" charset="-128"/>
                        </a:rPr>
                        <a:t>-</a:t>
                      </a:r>
                      <a:endParaRPr kumimoji="1" lang="ja-JP" altLang="en-US" sz="1600" b="1" dirty="0">
                        <a:solidFill>
                          <a:srgbClr val="1D2088"/>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a:r>
                        <a:rPr kumimoji="1" lang="ja-JP" altLang="en-US" sz="1000" b="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b="0" dirty="0" smtClean="0">
                          <a:solidFill>
                            <a:srgbClr val="1D2088"/>
                          </a:solidFill>
                          <a:latin typeface="游ゴシック" panose="020B0400000000000000" pitchFamily="50" charset="-128"/>
                          <a:ea typeface="游ゴシック" panose="020B0400000000000000" pitchFamily="50" charset="-128"/>
                        </a:rPr>
                        <a:t>Journey map/ factor analysis</a:t>
                      </a:r>
                      <a:endParaRPr kumimoji="1" lang="en-US" altLang="ja-JP" sz="1000" b="0" dirty="0">
                        <a:solidFill>
                          <a:srgbClr val="1D2088"/>
                        </a:solidFill>
                        <a:latin typeface="游ゴシック" panose="020B0400000000000000" pitchFamily="50" charset="-128"/>
                        <a:ea typeface="游ゴシック" panose="020B0400000000000000" pitchFamily="50" charset="-128"/>
                      </a:endParaRPr>
                    </a:p>
                    <a:p>
                      <a:pPr algn="l"/>
                      <a:r>
                        <a:rPr kumimoji="1" lang="ja-JP" altLang="en-US" sz="1400" b="0" dirty="0">
                          <a:solidFill>
                            <a:srgbClr val="1D2088"/>
                          </a:solidFill>
                          <a:latin typeface="游ゴシック" panose="020B0400000000000000" pitchFamily="50" charset="-128"/>
                          <a:ea typeface="游ゴシック" panose="020B0400000000000000" pitchFamily="50" charset="-128"/>
                        </a:rPr>
                        <a:t>　</a:t>
                      </a:r>
                      <a:r>
                        <a:rPr kumimoji="1" lang="en-US" altLang="ja-JP" sz="1400" b="0" dirty="0" smtClean="0">
                          <a:solidFill>
                            <a:srgbClr val="1D2088"/>
                          </a:solidFill>
                          <a:latin typeface="游ゴシック" panose="020B0400000000000000" pitchFamily="50" charset="-128"/>
                          <a:ea typeface="游ゴシック" panose="020B0400000000000000" pitchFamily="50" charset="-128"/>
                        </a:rPr>
                        <a:t>50,000</a:t>
                      </a:r>
                      <a:r>
                        <a:rPr kumimoji="1" lang="en-US" altLang="ja-JP" sz="1400" b="0" baseline="0" dirty="0">
                          <a:solidFill>
                            <a:srgbClr val="1D2088"/>
                          </a:solidFill>
                          <a:latin typeface="游ゴシック" panose="020B0400000000000000" pitchFamily="50" charset="-128"/>
                          <a:ea typeface="游ゴシック" panose="020B0400000000000000" pitchFamily="50" charset="-128"/>
                        </a:rPr>
                        <a:t> </a:t>
                      </a:r>
                      <a:r>
                        <a:rPr kumimoji="1" lang="en-US" altLang="ja-JP" sz="1400" b="0" baseline="0" dirty="0" smtClean="0">
                          <a:solidFill>
                            <a:srgbClr val="1D2088"/>
                          </a:solidFill>
                          <a:latin typeface="游ゴシック" panose="020B0400000000000000" pitchFamily="50" charset="-128"/>
                          <a:ea typeface="游ゴシック" panose="020B0400000000000000" pitchFamily="50" charset="-128"/>
                        </a:rPr>
                        <a:t>yen</a:t>
                      </a:r>
                      <a:r>
                        <a:rPr kumimoji="1" lang="en-US" altLang="ja-JP" sz="1400" b="0" dirty="0" smtClean="0">
                          <a:solidFill>
                            <a:srgbClr val="1D2088"/>
                          </a:solidFill>
                          <a:latin typeface="游ゴシック" panose="020B0400000000000000" pitchFamily="50" charset="-128"/>
                          <a:ea typeface="游ゴシック" panose="020B0400000000000000" pitchFamily="50" charset="-128"/>
                        </a:rPr>
                        <a:t>/month</a:t>
                      </a:r>
                      <a:endParaRPr kumimoji="1" lang="ja-JP" altLang="en-US" sz="1400" b="0" dirty="0">
                        <a:solidFill>
                          <a:srgbClr val="1D2088"/>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a:r>
                        <a:rPr kumimoji="1" lang="ja-JP" altLang="en-US" sz="1000" b="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b="0" dirty="0" smtClean="0">
                          <a:solidFill>
                            <a:srgbClr val="1D2088"/>
                          </a:solidFill>
                          <a:latin typeface="游ゴシック" panose="020B0400000000000000" pitchFamily="50" charset="-128"/>
                          <a:ea typeface="游ゴシック" panose="020B0400000000000000" pitchFamily="50" charset="-128"/>
                        </a:rPr>
                        <a:t>Journey map/ factor analysis</a:t>
                      </a:r>
                    </a:p>
                    <a:p>
                      <a:pPr algn="l"/>
                      <a:r>
                        <a:rPr kumimoji="1" lang="ja-JP" altLang="en-US" sz="1400" b="0" dirty="0">
                          <a:solidFill>
                            <a:srgbClr val="1D2088"/>
                          </a:solidFill>
                          <a:latin typeface="游ゴシック" panose="020B0400000000000000" pitchFamily="50" charset="-128"/>
                          <a:ea typeface="游ゴシック" panose="020B0400000000000000" pitchFamily="50" charset="-128"/>
                        </a:rPr>
                        <a:t>　</a:t>
                      </a:r>
                      <a:r>
                        <a:rPr kumimoji="1" lang="en-US" altLang="ja-JP" sz="1400" b="0" dirty="0" smtClean="0">
                          <a:solidFill>
                            <a:srgbClr val="1D2088"/>
                          </a:solidFill>
                          <a:latin typeface="游ゴシック" panose="020B0400000000000000" pitchFamily="50" charset="-128"/>
                          <a:ea typeface="游ゴシック" panose="020B0400000000000000" pitchFamily="50" charset="-128"/>
                        </a:rPr>
                        <a:t>50,000</a:t>
                      </a:r>
                      <a:r>
                        <a:rPr kumimoji="1" lang="en-US" altLang="ja-JP" sz="1400" b="0" baseline="0" dirty="0" smtClean="0">
                          <a:solidFill>
                            <a:srgbClr val="1D2088"/>
                          </a:solidFill>
                          <a:latin typeface="游ゴシック" panose="020B0400000000000000" pitchFamily="50" charset="-128"/>
                          <a:ea typeface="游ゴシック" panose="020B0400000000000000" pitchFamily="50" charset="-128"/>
                        </a:rPr>
                        <a:t> yen</a:t>
                      </a:r>
                      <a:r>
                        <a:rPr kumimoji="1" lang="en-US" altLang="ja-JP" sz="1400" b="0" dirty="0" smtClean="0">
                          <a:solidFill>
                            <a:srgbClr val="1D2088"/>
                          </a:solidFill>
                          <a:latin typeface="游ゴシック" panose="020B0400000000000000" pitchFamily="50" charset="-128"/>
                          <a:ea typeface="游ゴシック" panose="020B0400000000000000" pitchFamily="50" charset="-128"/>
                        </a:rPr>
                        <a:t>/month</a:t>
                      </a:r>
                      <a:endParaRPr kumimoji="1" lang="ja-JP" altLang="en-US" sz="1400" b="0" dirty="0">
                        <a:solidFill>
                          <a:srgbClr val="1D2088"/>
                        </a:solidFill>
                        <a:latin typeface="游ゴシック" panose="020B0400000000000000" pitchFamily="50" charset="-128"/>
                        <a:ea typeface="游ゴシック" panose="020B0400000000000000" pitchFamily="50" charset="-128"/>
                      </a:endParaRPr>
                    </a:p>
                    <a:p>
                      <a:pPr algn="l"/>
                      <a:r>
                        <a:rPr kumimoji="1" lang="ja-JP" altLang="en-US" sz="1000" b="0" dirty="0" smtClean="0">
                          <a:solidFill>
                            <a:srgbClr val="1D2088"/>
                          </a:solidFill>
                          <a:latin typeface="游ゴシック" panose="020B0400000000000000" pitchFamily="50" charset="-128"/>
                          <a:ea typeface="游ゴシック" panose="020B0400000000000000" pitchFamily="50" charset="-128"/>
                        </a:rPr>
                        <a:t>■</a:t>
                      </a:r>
                      <a:r>
                        <a:rPr kumimoji="1" lang="en-US" altLang="ja-JP" sz="1000" b="0" dirty="0" smtClean="0">
                          <a:solidFill>
                            <a:srgbClr val="1D2088"/>
                          </a:solidFill>
                          <a:latin typeface="游ゴシック" panose="020B0400000000000000" pitchFamily="50" charset="-128"/>
                          <a:ea typeface="游ゴシック" panose="020B0400000000000000" pitchFamily="50" charset="-128"/>
                        </a:rPr>
                        <a:t>Survey group</a:t>
                      </a:r>
                      <a:endParaRPr kumimoji="1" lang="en-US" altLang="ja-JP" sz="1000" b="0" dirty="0">
                        <a:solidFill>
                          <a:srgbClr val="1D2088"/>
                        </a:solidFill>
                        <a:latin typeface="游ゴシック" panose="020B0400000000000000" pitchFamily="50" charset="-128"/>
                        <a:ea typeface="游ゴシック" panose="020B0400000000000000" pitchFamily="50" charset="-128"/>
                      </a:endParaRPr>
                    </a:p>
                    <a:p>
                      <a:pPr algn="l"/>
                      <a:r>
                        <a:rPr kumimoji="1" lang="ja-JP" altLang="en-US" sz="1400" b="0" dirty="0">
                          <a:solidFill>
                            <a:srgbClr val="1D2088"/>
                          </a:solidFill>
                          <a:latin typeface="游ゴシック" panose="020B0400000000000000" pitchFamily="50" charset="-128"/>
                          <a:ea typeface="游ゴシック" panose="020B0400000000000000" pitchFamily="50" charset="-128"/>
                        </a:rPr>
                        <a:t>　</a:t>
                      </a:r>
                      <a:r>
                        <a:rPr kumimoji="1" lang="en-US" altLang="ja-JP" sz="1400" b="0" dirty="0" smtClean="0">
                          <a:solidFill>
                            <a:srgbClr val="1D2088"/>
                          </a:solidFill>
                          <a:latin typeface="游ゴシック" panose="020B0400000000000000" pitchFamily="50" charset="-128"/>
                          <a:ea typeface="游ゴシック" panose="020B0400000000000000" pitchFamily="50" charset="-128"/>
                        </a:rPr>
                        <a:t>30,000</a:t>
                      </a:r>
                      <a:r>
                        <a:rPr kumimoji="1" lang="en-US" altLang="ja-JP" sz="1400" b="0" baseline="0" dirty="0">
                          <a:solidFill>
                            <a:srgbClr val="1D2088"/>
                          </a:solidFill>
                          <a:latin typeface="游ゴシック" panose="020B0400000000000000" pitchFamily="50" charset="-128"/>
                          <a:ea typeface="游ゴシック" panose="020B0400000000000000" pitchFamily="50" charset="-128"/>
                        </a:rPr>
                        <a:t> </a:t>
                      </a:r>
                      <a:r>
                        <a:rPr kumimoji="1" lang="en-US" altLang="ja-JP" sz="1400" b="0" baseline="0" dirty="0" smtClean="0">
                          <a:solidFill>
                            <a:srgbClr val="1D2088"/>
                          </a:solidFill>
                          <a:latin typeface="游ゴシック" panose="020B0400000000000000" pitchFamily="50" charset="-128"/>
                          <a:ea typeface="游ゴシック" panose="020B0400000000000000" pitchFamily="50" charset="-128"/>
                        </a:rPr>
                        <a:t>yen</a:t>
                      </a:r>
                      <a:r>
                        <a:rPr kumimoji="1" lang="en-US" altLang="ja-JP" sz="1400" b="0" dirty="0" smtClean="0">
                          <a:solidFill>
                            <a:srgbClr val="1D2088"/>
                          </a:solidFill>
                          <a:latin typeface="游ゴシック" panose="020B0400000000000000" pitchFamily="50" charset="-128"/>
                          <a:ea typeface="游ゴシック" panose="020B0400000000000000" pitchFamily="50" charset="-128"/>
                        </a:rPr>
                        <a:t>/month</a:t>
                      </a:r>
                      <a:endParaRPr kumimoji="1" lang="en-US" altLang="ja-JP" sz="1400" b="0" dirty="0">
                        <a:solidFill>
                          <a:srgbClr val="1D2088"/>
                        </a:solidFill>
                        <a:latin typeface="游ゴシック" panose="020B0400000000000000" pitchFamily="50" charset="-128"/>
                        <a:ea typeface="游ゴシック" panose="020B0400000000000000" pitchFamily="50" charset="-128"/>
                      </a:endParaRPr>
                    </a:p>
                    <a:p>
                      <a:pPr algn="l"/>
                      <a:r>
                        <a:rPr kumimoji="1" lang="ja-JP" altLang="en-US" sz="1050" b="0" dirty="0" smtClean="0">
                          <a:solidFill>
                            <a:srgbClr val="1D2088"/>
                          </a:solidFill>
                          <a:latin typeface="游ゴシック" panose="020B0400000000000000" pitchFamily="50" charset="-128"/>
                          <a:ea typeface="游ゴシック" panose="020B0400000000000000" pitchFamily="50" charset="-128"/>
                        </a:rPr>
                        <a:t>■</a:t>
                      </a:r>
                      <a:r>
                        <a:rPr kumimoji="1" lang="en-US" altLang="ja-JP" sz="1050" b="0" dirty="0" smtClean="0">
                          <a:solidFill>
                            <a:srgbClr val="1D2088"/>
                          </a:solidFill>
                          <a:latin typeface="游ゴシック" panose="020B0400000000000000" pitchFamily="50" charset="-128"/>
                          <a:ea typeface="游ゴシック" panose="020B0400000000000000" pitchFamily="50" charset="-128"/>
                        </a:rPr>
                        <a:t>Sub domain</a:t>
                      </a:r>
                      <a:endParaRPr kumimoji="1" lang="en-US" altLang="ja-JP" sz="1050" b="0" dirty="0">
                        <a:solidFill>
                          <a:srgbClr val="1D2088"/>
                        </a:solidFill>
                        <a:latin typeface="游ゴシック" panose="020B0400000000000000" pitchFamily="50" charset="-128"/>
                        <a:ea typeface="游ゴシック" panose="020B0400000000000000" pitchFamily="50" charset="-128"/>
                      </a:endParaRPr>
                    </a:p>
                    <a:p>
                      <a:pPr algn="l"/>
                      <a:r>
                        <a:rPr kumimoji="1" lang="ja-JP" altLang="en-US" sz="1400" b="0" dirty="0">
                          <a:solidFill>
                            <a:srgbClr val="1D2088"/>
                          </a:solidFill>
                          <a:latin typeface="游ゴシック" panose="020B0400000000000000" pitchFamily="50" charset="-128"/>
                          <a:ea typeface="游ゴシック" panose="020B0400000000000000" pitchFamily="50" charset="-128"/>
                        </a:rPr>
                        <a:t>　  </a:t>
                      </a:r>
                      <a:r>
                        <a:rPr kumimoji="1" lang="en-US" altLang="ja-JP" sz="1400" b="0" dirty="0" smtClean="0">
                          <a:solidFill>
                            <a:srgbClr val="1D2088"/>
                          </a:solidFill>
                          <a:latin typeface="游ゴシック" panose="020B0400000000000000" pitchFamily="50" charset="-128"/>
                          <a:ea typeface="游ゴシック" panose="020B0400000000000000" pitchFamily="50" charset="-128"/>
                        </a:rPr>
                        <a:t>5,000</a:t>
                      </a:r>
                      <a:r>
                        <a:rPr kumimoji="1" lang="en-US" altLang="ja-JP" sz="1400" b="0" baseline="0" dirty="0">
                          <a:solidFill>
                            <a:srgbClr val="1D2088"/>
                          </a:solidFill>
                          <a:latin typeface="游ゴシック" panose="020B0400000000000000" pitchFamily="50" charset="-128"/>
                          <a:ea typeface="游ゴシック" panose="020B0400000000000000" pitchFamily="50" charset="-128"/>
                        </a:rPr>
                        <a:t> </a:t>
                      </a:r>
                      <a:r>
                        <a:rPr kumimoji="1" lang="en-US" altLang="ja-JP" sz="1400" b="0" baseline="0" dirty="0" smtClean="0">
                          <a:solidFill>
                            <a:srgbClr val="1D2088"/>
                          </a:solidFill>
                          <a:latin typeface="游ゴシック" panose="020B0400000000000000" pitchFamily="50" charset="-128"/>
                          <a:ea typeface="游ゴシック" panose="020B0400000000000000" pitchFamily="50" charset="-128"/>
                        </a:rPr>
                        <a:t>yen</a:t>
                      </a:r>
                      <a:r>
                        <a:rPr kumimoji="1" lang="en-US" altLang="ja-JP" sz="1400" b="0" dirty="0" smtClean="0">
                          <a:solidFill>
                            <a:srgbClr val="1D2088"/>
                          </a:solidFill>
                          <a:latin typeface="游ゴシック" panose="020B0400000000000000" pitchFamily="50" charset="-128"/>
                          <a:ea typeface="游ゴシック" panose="020B0400000000000000" pitchFamily="50" charset="-128"/>
                        </a:rPr>
                        <a:t>/month</a:t>
                      </a:r>
                      <a:endParaRPr kumimoji="1" lang="ja-JP" altLang="en-US" sz="1400" b="0" dirty="0">
                        <a:solidFill>
                          <a:srgbClr val="1D2088"/>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46448689"/>
                  </a:ext>
                </a:extLst>
              </a:tr>
            </a:tbl>
          </a:graphicData>
        </a:graphic>
      </p:graphicFrame>
      <p:sp>
        <p:nvSpPr>
          <p:cNvPr id="7" name="テキスト ボックス 6">
            <a:extLst>
              <a:ext uri="{FF2B5EF4-FFF2-40B4-BE49-F238E27FC236}">
                <a16:creationId xmlns:a16="http://schemas.microsoft.com/office/drawing/2014/main" xmlns="" id="{BCBC0A7F-897D-4F59-BC88-3FD97BF8A0C5}"/>
              </a:ext>
            </a:extLst>
          </p:cNvPr>
          <p:cNvSpPr txBox="1"/>
          <p:nvPr/>
        </p:nvSpPr>
        <p:spPr>
          <a:xfrm>
            <a:off x="265325" y="6448525"/>
            <a:ext cx="8356775" cy="200055"/>
          </a:xfrm>
          <a:prstGeom prst="rect">
            <a:avLst/>
          </a:prstGeom>
          <a:noFill/>
        </p:spPr>
        <p:txBody>
          <a:bodyPr wrap="none" rtlCol="0">
            <a:spAutoFit/>
          </a:bodyPr>
          <a:lstStyle/>
          <a:p>
            <a:r>
              <a:rPr lang="ja-JP" altLang="en-US" sz="700" dirty="0">
                <a:solidFill>
                  <a:srgbClr val="1D2088"/>
                </a:solidFill>
                <a:latin typeface="游ゴシック" panose="020B0400000000000000" pitchFamily="50" charset="-128"/>
                <a:ea typeface="游ゴシック" panose="020B0400000000000000" pitchFamily="50" charset="-128"/>
              </a:rPr>
              <a:t>●</a:t>
            </a:r>
            <a:r>
              <a:rPr kumimoji="1" lang="ja-JP" altLang="en-US" sz="700" dirty="0">
                <a:solidFill>
                  <a:srgbClr val="1D2088"/>
                </a:solidFill>
                <a:latin typeface="游ゴシック" panose="020B0400000000000000" pitchFamily="50" charset="-128"/>
                <a:ea typeface="游ゴシック" panose="020B0400000000000000" pitchFamily="50" charset="-128"/>
              </a:rPr>
              <a:t>別途初期導入費が発生いたします。</a:t>
            </a:r>
            <a:r>
              <a:rPr lang="ja-JP" altLang="en-US" sz="700" dirty="0">
                <a:solidFill>
                  <a:srgbClr val="1D2088"/>
                </a:solidFill>
                <a:latin typeface="游ゴシック" panose="020B0400000000000000" pitchFamily="50" charset="-128"/>
                <a:ea typeface="游ゴシック" panose="020B0400000000000000" pitchFamily="50" charset="-128"/>
              </a:rPr>
              <a:t>●</a:t>
            </a:r>
            <a:r>
              <a:rPr kumimoji="1" lang="ja-JP" altLang="en-US" sz="700" dirty="0">
                <a:solidFill>
                  <a:srgbClr val="1D2088"/>
                </a:solidFill>
                <a:latin typeface="游ゴシック" panose="020B0400000000000000" pitchFamily="50" charset="-128"/>
                <a:ea typeface="游ゴシック" panose="020B0400000000000000" pitchFamily="50" charset="-128"/>
              </a:rPr>
              <a:t>金額はすべて月額単価および税別です</a:t>
            </a:r>
            <a:r>
              <a:rPr lang="ja-JP" altLang="en-US" sz="700" dirty="0">
                <a:solidFill>
                  <a:srgbClr val="1D2088"/>
                </a:solidFill>
                <a:latin typeface="游ゴシック" panose="020B0400000000000000" pitchFamily="50" charset="-128"/>
                <a:ea typeface="游ゴシック" panose="020B0400000000000000" pitchFamily="50" charset="-128"/>
              </a:rPr>
              <a:t>。●ご契約期間中の途中解約はできません。●</a:t>
            </a:r>
            <a:r>
              <a:rPr lang="en-US" altLang="ja-JP" sz="700" dirty="0">
                <a:solidFill>
                  <a:srgbClr val="1D2088"/>
                </a:solidFill>
                <a:latin typeface="游ゴシック" panose="020B0400000000000000" pitchFamily="50" charset="-128"/>
                <a:ea typeface="游ゴシック" panose="020B0400000000000000" pitchFamily="50" charset="-128"/>
              </a:rPr>
              <a:t>I</a:t>
            </a:r>
            <a:r>
              <a:rPr lang="ja-JP" altLang="en-US" sz="700" dirty="0">
                <a:solidFill>
                  <a:srgbClr val="1D2088"/>
                </a:solidFill>
                <a:latin typeface="游ゴシック" panose="020B0400000000000000" pitchFamily="50" charset="-128"/>
                <a:ea typeface="游ゴシック" panose="020B0400000000000000" pitchFamily="50" charset="-128"/>
              </a:rPr>
              <a:t>D数および機能の追加をご検討いただく場合、担当者にご連絡くださいませ</a:t>
            </a:r>
          </a:p>
        </p:txBody>
      </p:sp>
      <p:sp>
        <p:nvSpPr>
          <p:cNvPr id="8" name="正方形/長方形 7">
            <a:extLst>
              <a:ext uri="{FF2B5EF4-FFF2-40B4-BE49-F238E27FC236}">
                <a16:creationId xmlns:a16="http://schemas.microsoft.com/office/drawing/2014/main" xmlns="" id="{102EA5DE-1A83-4465-9179-26FBF5F58ECF}"/>
              </a:ext>
            </a:extLst>
          </p:cNvPr>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xmlns="" id="{40B0754B-8811-4D20-BFB0-D58BA1689C63}"/>
              </a:ext>
            </a:extLst>
          </p:cNvPr>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0" name="正方形/長方形 9">
            <a:extLst>
              <a:ext uri="{FF2B5EF4-FFF2-40B4-BE49-F238E27FC236}">
                <a16:creationId xmlns:a16="http://schemas.microsoft.com/office/drawing/2014/main" xmlns="" id="{2D36CE5E-BC79-4FEE-89F5-27D03D495BDD}"/>
              </a:ext>
            </a:extLst>
          </p:cNvPr>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1" name="正方形/長方形 10">
            <a:extLst>
              <a:ext uri="{FF2B5EF4-FFF2-40B4-BE49-F238E27FC236}">
                <a16:creationId xmlns:a16="http://schemas.microsoft.com/office/drawing/2014/main" xmlns="" id="{39F624C1-4E23-4752-967C-922F374088DE}"/>
              </a:ext>
            </a:extLst>
          </p:cNvPr>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xmlns="" id="{FD225BE0-945D-48D5-8A19-C4DEC23BFD64}"/>
              </a:ext>
            </a:extLst>
          </p:cNvPr>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正方形/長方形 12">
            <a:extLst>
              <a:ext uri="{FF2B5EF4-FFF2-40B4-BE49-F238E27FC236}">
                <a16:creationId xmlns:a16="http://schemas.microsoft.com/office/drawing/2014/main" xmlns="" id="{87EDB184-D362-469C-BD7D-84800127ED76}"/>
              </a:ext>
            </a:extLst>
          </p:cNvPr>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xmlns="" id="{3A9A553D-BDE2-42AD-B110-3EADC337991B}"/>
              </a:ext>
            </a:extLst>
          </p:cNvPr>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5" name="正方形/長方形 14">
            <a:extLst>
              <a:ext uri="{FF2B5EF4-FFF2-40B4-BE49-F238E27FC236}">
                <a16:creationId xmlns:a16="http://schemas.microsoft.com/office/drawing/2014/main" xmlns="" id="{FA6D091B-EC99-42BB-8D45-24F74B2777FC}"/>
              </a:ext>
            </a:extLst>
          </p:cNvPr>
          <p:cNvSpPr/>
          <p:nvPr/>
        </p:nvSpPr>
        <p:spPr>
          <a:xfrm>
            <a:off x="265324" y="1086995"/>
            <a:ext cx="9374877" cy="707886"/>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Running fee starts at 50,000</a:t>
            </a:r>
            <a:r>
              <a:rPr lang="en-US" altLang="ja-JP" sz="2400" b="1" dirty="0" smtClean="0">
                <a:solidFill>
                  <a:srgbClr val="1D2088"/>
                </a:solidFill>
                <a:latin typeface="游ゴシック" panose="020B0400000000000000" pitchFamily="50" charset="-128"/>
                <a:ea typeface="游ゴシック" panose="020B0400000000000000" pitchFamily="50" charset="-128"/>
              </a:rPr>
              <a:t> </a:t>
            </a:r>
            <a:endParaRPr lang="en-US" altLang="ja-JP" sz="2400" b="1" dirty="0">
              <a:solidFill>
                <a:srgbClr val="1D2088"/>
              </a:solidFill>
              <a:latin typeface="游ゴシック" panose="020B0400000000000000" pitchFamily="50" charset="-128"/>
              <a:ea typeface="游ゴシック" panose="020B0400000000000000" pitchFamily="50" charset="-128"/>
            </a:endParaRPr>
          </a:p>
          <a:p>
            <a:pPr marL="689732" lvl="1" indent="-28575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During the contract period, you can add any additional functions you required.</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55017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xmlns="" id="{AF89E8E2-5633-4FD3-83EE-73240194E927}"/>
              </a:ext>
            </a:extLst>
          </p:cNvPr>
          <p:cNvPicPr>
            <a:picLocks noChangeAspect="1"/>
          </p:cNvPicPr>
          <p:nvPr/>
        </p:nvPicPr>
        <p:blipFill>
          <a:blip r:embed="rId3"/>
          <a:stretch>
            <a:fillRect/>
          </a:stretch>
        </p:blipFill>
        <p:spPr>
          <a:xfrm>
            <a:off x="7557530" y="2608620"/>
            <a:ext cx="1973613" cy="1551146"/>
          </a:xfrm>
          <a:prstGeom prst="rect">
            <a:avLst/>
          </a:prstGeom>
          <a:effectLst>
            <a:outerShdw blurRad="50800" dist="38100" dir="2700000" algn="tl" rotWithShape="0">
              <a:prstClr val="black">
                <a:alpha val="40000"/>
              </a:prstClr>
            </a:outerShdw>
          </a:effectLst>
        </p:spPr>
      </p:pic>
      <p:sp>
        <p:nvSpPr>
          <p:cNvPr id="2" name="タイトル 1"/>
          <p:cNvSpPr>
            <a:spLocks noGrp="1"/>
          </p:cNvSpPr>
          <p:nvPr>
            <p:ph type="title"/>
          </p:nvPr>
        </p:nvSpPr>
        <p:spPr/>
        <p:txBody>
          <a:bodyPr/>
          <a:lstStyle/>
          <a:p>
            <a:r>
              <a:rPr kumimoji="1" lang="en-US" altLang="ja-JP" b="1" dirty="0" smtClean="0"/>
              <a:t>Cooperation with external services</a:t>
            </a:r>
            <a:endParaRPr kumimoji="1" lang="ja-JP" altLang="en-US" b="1" dirty="0"/>
          </a:p>
        </p:txBody>
      </p:sp>
      <p:sp>
        <p:nvSpPr>
          <p:cNvPr id="5" name="正方形/長方形 4">
            <a:extLst>
              <a:ext uri="{FF2B5EF4-FFF2-40B4-BE49-F238E27FC236}">
                <a16:creationId xmlns:a16="http://schemas.microsoft.com/office/drawing/2014/main" xmlns="" id="{FF2EB62F-8B39-4371-BB19-061FCEABB658}"/>
              </a:ext>
            </a:extLst>
          </p:cNvPr>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6" name="正方形/長方形 5">
            <a:extLst>
              <a:ext uri="{FF2B5EF4-FFF2-40B4-BE49-F238E27FC236}">
                <a16:creationId xmlns:a16="http://schemas.microsoft.com/office/drawing/2014/main" xmlns="" id="{27043B5E-7261-42E9-A500-433905DF9D4C}"/>
              </a:ext>
            </a:extLst>
          </p:cNvPr>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7" name="正方形/長方形 6">
            <a:extLst>
              <a:ext uri="{FF2B5EF4-FFF2-40B4-BE49-F238E27FC236}">
                <a16:creationId xmlns:a16="http://schemas.microsoft.com/office/drawing/2014/main" xmlns="" id="{F34C4A07-C817-4793-96ED-58791F7D1F32}"/>
              </a:ext>
            </a:extLst>
          </p:cNvPr>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 name="正方形/長方形 7">
            <a:extLst>
              <a:ext uri="{FF2B5EF4-FFF2-40B4-BE49-F238E27FC236}">
                <a16:creationId xmlns:a16="http://schemas.microsoft.com/office/drawing/2014/main" xmlns="" id="{CD9ABE09-CFC2-4479-9C2A-F634F3114C6F}"/>
              </a:ext>
            </a:extLst>
          </p:cNvPr>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xmlns="" id="{EA12D1E6-69D8-40DF-B22C-52275CA06830}"/>
              </a:ext>
            </a:extLst>
          </p:cNvPr>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xmlns="" id="{58564CCC-7514-4DCD-BD86-971C6460104D}"/>
              </a:ext>
            </a:extLst>
          </p:cNvPr>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正方形/長方形 12">
            <a:extLst>
              <a:ext uri="{FF2B5EF4-FFF2-40B4-BE49-F238E27FC236}">
                <a16:creationId xmlns:a16="http://schemas.microsoft.com/office/drawing/2014/main" xmlns="" id="{9849B924-CB66-4806-8E4F-DCD28CCEAD74}"/>
              </a:ext>
            </a:extLst>
          </p:cNvPr>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xmlns="" id="{CAEBEBBA-6012-4C72-8EDC-9F3681161DA9}"/>
              </a:ext>
            </a:extLst>
          </p:cNvPr>
          <p:cNvSpPr/>
          <p:nvPr/>
        </p:nvSpPr>
        <p:spPr>
          <a:xfrm>
            <a:off x="265324" y="1086995"/>
            <a:ext cx="9374877" cy="923330"/>
          </a:xfrm>
          <a:prstGeom prst="rect">
            <a:avLst/>
          </a:prstGeom>
        </p:spPr>
        <p:txBody>
          <a:bodyPr wrap="square">
            <a:spAutoFit/>
          </a:bodyPr>
          <a:lstStyle/>
          <a:p>
            <a:r>
              <a:rPr lang="en-US" altLang="ja-JP" sz="2200" b="1" dirty="0" smtClean="0">
                <a:solidFill>
                  <a:srgbClr val="1D2088"/>
                </a:solidFill>
                <a:latin typeface="游ゴシック" panose="020B0400000000000000" pitchFamily="50" charset="-128"/>
                <a:ea typeface="游ゴシック" panose="020B0400000000000000" pitchFamily="50" charset="-128"/>
              </a:rPr>
              <a:t>Cooperation with other service providers for more advanced usage</a:t>
            </a:r>
            <a:endParaRPr lang="en-US" altLang="ja-JP" sz="2200" b="1"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ja-JP" altLang="en-US" sz="1600" dirty="0" smtClean="0">
                <a:solidFill>
                  <a:srgbClr val="1D2088"/>
                </a:solidFill>
                <a:latin typeface="游ゴシック" panose="020B0400000000000000" pitchFamily="50" charset="-128"/>
                <a:ea typeface="游ゴシック" panose="020B0400000000000000" pitchFamily="50" charset="-128"/>
              </a:rPr>
              <a:t>①</a:t>
            </a:r>
            <a:r>
              <a:rPr lang="en-US" altLang="ja-JP" sz="1600" dirty="0" smtClean="0">
                <a:solidFill>
                  <a:srgbClr val="1D2088"/>
                </a:solidFill>
                <a:latin typeface="游ゴシック" panose="020B0400000000000000" pitchFamily="50" charset="-128"/>
                <a:ea typeface="游ゴシック" panose="020B0400000000000000" pitchFamily="50" charset="-128"/>
              </a:rPr>
              <a:t>Create report for each store so that site staffing can read the report </a:t>
            </a:r>
            <a:r>
              <a:rPr lang="en-US" altLang="ja-JP" sz="1600" dirty="0" smtClean="0">
                <a:solidFill>
                  <a:srgbClr val="1D2088"/>
                </a:solidFill>
                <a:latin typeface="游ゴシック" panose="020B0400000000000000" pitchFamily="50" charset="-128"/>
                <a:ea typeface="游ゴシック" panose="020B0400000000000000" pitchFamily="50" charset="-128"/>
              </a:rPr>
              <a:t>any time</a:t>
            </a:r>
            <a:r>
              <a:rPr lang="en-US" altLang="ja-JP" sz="1600" dirty="0" smtClean="0">
                <a:solidFill>
                  <a:srgbClr val="1D2088"/>
                </a:solidFill>
                <a:latin typeface="游ゴシック" panose="020B0400000000000000" pitchFamily="50" charset="-128"/>
                <a:ea typeface="游ゴシック" panose="020B0400000000000000" pitchFamily="50" charset="-128"/>
              </a:rPr>
              <a:t> </a:t>
            </a:r>
            <a:endParaRPr lang="en-US" altLang="ja-JP" sz="1600"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ja-JP" altLang="en-US" sz="1600" dirty="0" smtClean="0">
                <a:solidFill>
                  <a:srgbClr val="1D2088"/>
                </a:solidFill>
                <a:latin typeface="游ゴシック" panose="020B0400000000000000" pitchFamily="50" charset="-128"/>
                <a:ea typeface="游ゴシック" panose="020B0400000000000000" pitchFamily="50" charset="-128"/>
              </a:rPr>
              <a:t>②</a:t>
            </a:r>
            <a:r>
              <a:rPr lang="en-US" altLang="ja-JP" sz="1600" dirty="0" smtClean="0">
                <a:solidFill>
                  <a:srgbClr val="1D2088"/>
                </a:solidFill>
                <a:latin typeface="游ゴシック" panose="020B0400000000000000" pitchFamily="50" charset="-128"/>
                <a:ea typeface="游ゴシック" panose="020B0400000000000000" pitchFamily="50" charset="-128"/>
              </a:rPr>
              <a:t>Find out the strengths and weaknesses in comparison with other competitors</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cxnSp>
        <p:nvCxnSpPr>
          <p:cNvPr id="18" name="直線コネクタ 17">
            <a:extLst>
              <a:ext uri="{FF2B5EF4-FFF2-40B4-BE49-F238E27FC236}">
                <a16:creationId xmlns:a16="http://schemas.microsoft.com/office/drawing/2014/main" xmlns="" id="{19ADBA67-DDCD-4897-85C2-CEB966BB6297}"/>
              </a:ext>
            </a:extLst>
          </p:cNvPr>
          <p:cNvCxnSpPr>
            <a:cxnSpLocks/>
          </p:cNvCxnSpPr>
          <p:nvPr/>
        </p:nvCxnSpPr>
        <p:spPr>
          <a:xfrm>
            <a:off x="525000" y="4333700"/>
            <a:ext cx="8856000"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xmlns="" id="{B258F3EE-0EFA-4968-9919-026FEA847096}"/>
              </a:ext>
            </a:extLst>
          </p:cNvPr>
          <p:cNvSpPr/>
          <p:nvPr/>
        </p:nvSpPr>
        <p:spPr>
          <a:xfrm>
            <a:off x="265324" y="4333007"/>
            <a:ext cx="5002962" cy="2005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b="1" dirty="0" smtClean="0">
                <a:solidFill>
                  <a:srgbClr val="1D2088"/>
                </a:solidFill>
                <a:latin typeface="游ゴシック" panose="020B0400000000000000" pitchFamily="50" charset="-128"/>
                <a:ea typeface="游ゴシック" panose="020B0400000000000000" pitchFamily="50" charset="-128"/>
              </a:rPr>
              <a:t>②</a:t>
            </a:r>
            <a:r>
              <a:rPr lang="en-US" altLang="ja-JP" sz="1800" b="1" dirty="0" smtClean="0">
                <a:solidFill>
                  <a:srgbClr val="1D2088"/>
                </a:solidFill>
                <a:latin typeface="游ゴシック" panose="020B0400000000000000" pitchFamily="50" charset="-128"/>
                <a:ea typeface="游ゴシック" panose="020B0400000000000000" pitchFamily="50" charset="-128"/>
              </a:rPr>
              <a:t>Cooperation with </a:t>
            </a:r>
            <a:r>
              <a:rPr lang="en-US" altLang="ja-JP" sz="1800" b="1" dirty="0" smtClean="0">
                <a:solidFill>
                  <a:srgbClr val="1D2088"/>
                </a:solidFill>
                <a:latin typeface="游ゴシック" panose="020B0400000000000000" pitchFamily="50" charset="-128"/>
                <a:ea typeface="游ゴシック" panose="020B0400000000000000" pitchFamily="50" charset="-128"/>
              </a:rPr>
              <a:t>Internet research</a:t>
            </a:r>
            <a:endParaRPr lang="en-US" altLang="ja-JP" sz="1800" b="1" dirty="0">
              <a:solidFill>
                <a:srgbClr val="1D2088"/>
              </a:solidFill>
              <a:latin typeface="游ゴシック" panose="020B0400000000000000" pitchFamily="50" charset="-128"/>
              <a:ea typeface="游ゴシック" panose="020B0400000000000000" pitchFamily="50" charset="-128"/>
            </a:endParaRPr>
          </a:p>
          <a:p>
            <a:endParaRPr lang="en-US" altLang="ja-JP" dirty="0">
              <a:solidFill>
                <a:srgbClr val="1D2088"/>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en-US" altLang="ja-JP" sz="1200" b="1" dirty="0" smtClean="0">
                <a:solidFill>
                  <a:srgbClr val="1D2088"/>
                </a:solidFill>
                <a:latin typeface="游ゴシック" panose="020B0400000000000000" pitchFamily="50" charset="-128"/>
                <a:ea typeface="游ゴシック" panose="020B0400000000000000" pitchFamily="50" charset="-128"/>
              </a:rPr>
              <a:t>“</a:t>
            </a:r>
            <a:r>
              <a:rPr lang="en-US" altLang="ja-JP" sz="1200" b="1" dirty="0" smtClean="0">
                <a:solidFill>
                  <a:srgbClr val="1D2088"/>
                </a:solidFill>
                <a:latin typeface="游ゴシック" panose="020B0400000000000000" pitchFamily="50" charset="-128"/>
                <a:ea typeface="游ゴシック" panose="020B0400000000000000" pitchFamily="50" charset="-128"/>
              </a:rPr>
              <a:t>JAPAN </a:t>
            </a:r>
            <a:r>
              <a:rPr lang="en-US" altLang="ja-JP" sz="1200" b="1" dirty="0">
                <a:solidFill>
                  <a:srgbClr val="1D2088"/>
                </a:solidFill>
                <a:latin typeface="游ゴシック" panose="020B0400000000000000" pitchFamily="50" charset="-128"/>
                <a:ea typeface="游ゴシック" panose="020B0400000000000000" pitchFamily="50" charset="-128"/>
              </a:rPr>
              <a:t>Cloud </a:t>
            </a:r>
            <a:r>
              <a:rPr lang="en-US" altLang="ja-JP" sz="1200" b="1" dirty="0" smtClean="0">
                <a:solidFill>
                  <a:srgbClr val="1D2088"/>
                </a:solidFill>
                <a:latin typeface="游ゴシック" panose="020B0400000000000000" pitchFamily="50" charset="-128"/>
                <a:ea typeface="游ゴシック" panose="020B0400000000000000" pitchFamily="50" charset="-128"/>
              </a:rPr>
              <a:t>Panel</a:t>
            </a:r>
            <a:r>
              <a:rPr lang="en-US" altLang="ja-JP" sz="1200" b="1" dirty="0" smtClean="0">
                <a:solidFill>
                  <a:srgbClr val="1D2088"/>
                </a:solidFill>
                <a:latin typeface="游ゴシック" panose="020B0400000000000000" pitchFamily="50" charset="-128"/>
                <a:ea typeface="游ゴシック" panose="020B0400000000000000" pitchFamily="50" charset="-128"/>
              </a:rPr>
              <a:t>” from GMO Research’s</a:t>
            </a:r>
            <a:endParaRPr lang="en-US" altLang="ja-JP" sz="1200" b="1" dirty="0">
              <a:solidFill>
                <a:srgbClr val="1D2088"/>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en-US" altLang="ja-JP" sz="1200" b="1" dirty="0" smtClean="0">
                <a:solidFill>
                  <a:srgbClr val="1D2088"/>
                </a:solidFill>
                <a:latin typeface="游ゴシック" panose="020B0400000000000000" pitchFamily="50" charset="-128"/>
                <a:ea typeface="游ゴシック" panose="020B0400000000000000" pitchFamily="50" charset="-128"/>
              </a:rPr>
              <a:t>Your survey can be sent to 16.2 million members in the Panel through our system</a:t>
            </a:r>
            <a:endParaRPr lang="en-US" altLang="ja-JP" sz="1200" dirty="0">
              <a:solidFill>
                <a:srgbClr val="1D2088"/>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en-US" altLang="ja-JP" sz="1200" dirty="0" smtClean="0">
                <a:solidFill>
                  <a:srgbClr val="1D2088"/>
                </a:solidFill>
                <a:latin typeface="游ゴシック" panose="020B0400000000000000" pitchFamily="50" charset="-128"/>
                <a:ea typeface="游ゴシック" panose="020B0400000000000000" pitchFamily="50" charset="-128"/>
              </a:rPr>
              <a:t>Able to analyze the strengths and weaknesses of your competitors</a:t>
            </a:r>
            <a:endParaRPr lang="en-US" altLang="ja-JP" sz="1200" dirty="0">
              <a:solidFill>
                <a:srgbClr val="1D2088"/>
              </a:solidFill>
              <a:latin typeface="游ゴシック" panose="020B0400000000000000" pitchFamily="50" charset="-128"/>
              <a:ea typeface="游ゴシック" panose="020B0400000000000000" pitchFamily="50" charset="-128"/>
            </a:endParaRPr>
          </a:p>
        </p:txBody>
      </p:sp>
      <p:sp>
        <p:nvSpPr>
          <p:cNvPr id="25" name="テキスト ボックス 24">
            <a:extLst>
              <a:ext uri="{FF2B5EF4-FFF2-40B4-BE49-F238E27FC236}">
                <a16:creationId xmlns:a16="http://schemas.microsoft.com/office/drawing/2014/main" xmlns="" id="{928E28B4-1469-4507-84CF-65794B8A4B15}"/>
              </a:ext>
            </a:extLst>
          </p:cNvPr>
          <p:cNvSpPr txBox="1"/>
          <p:nvPr/>
        </p:nvSpPr>
        <p:spPr>
          <a:xfrm>
            <a:off x="265325" y="6340445"/>
            <a:ext cx="2249334" cy="200055"/>
          </a:xfrm>
          <a:prstGeom prst="rect">
            <a:avLst/>
          </a:prstGeom>
          <a:noFill/>
        </p:spPr>
        <p:txBody>
          <a:bodyPr wrap="none" rtlCol="0">
            <a:spAutoFit/>
          </a:bodyPr>
          <a:lstStyle/>
          <a:p>
            <a:r>
              <a:rPr lang="ja-JP" altLang="en-US" sz="700" dirty="0">
                <a:solidFill>
                  <a:srgbClr val="1D2088"/>
                </a:solidFill>
                <a:latin typeface="游ゴシック" panose="020B0400000000000000" pitchFamily="50" charset="-128"/>
                <a:ea typeface="游ゴシック" panose="020B0400000000000000" pitchFamily="50" charset="-128"/>
              </a:rPr>
              <a:t>●ご活用範囲に応じて、別途お見積り差し上げます</a:t>
            </a:r>
          </a:p>
        </p:txBody>
      </p:sp>
      <p:pic>
        <p:nvPicPr>
          <p:cNvPr id="28" name="図 27" descr="スクリーンショット が含まれている画像&#10;&#10;自動的に生成された説明">
            <a:extLst>
              <a:ext uri="{FF2B5EF4-FFF2-40B4-BE49-F238E27FC236}">
                <a16:creationId xmlns:a16="http://schemas.microsoft.com/office/drawing/2014/main" xmlns="" id="{4B7E7BB3-AE11-44CF-B2E5-0CE56C39E5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086" y="2202550"/>
            <a:ext cx="3211307" cy="1439501"/>
          </a:xfrm>
          <a:prstGeom prst="rect">
            <a:avLst/>
          </a:prstGeom>
          <a:effectLst>
            <a:outerShdw blurRad="50800" dist="38100" dir="2700000" algn="tl" rotWithShape="0">
              <a:prstClr val="black">
                <a:alpha val="40000"/>
              </a:prstClr>
            </a:outerShdw>
          </a:effectLst>
        </p:spPr>
      </p:pic>
      <p:pic>
        <p:nvPicPr>
          <p:cNvPr id="1026" name="Picture 2" descr="MotionBoard">
            <a:hlinkClick r:id="rId5"/>
            <a:extLst>
              <a:ext uri="{FF2B5EF4-FFF2-40B4-BE49-F238E27FC236}">
                <a16:creationId xmlns:a16="http://schemas.microsoft.com/office/drawing/2014/main" xmlns="" id="{3252DABB-EE3C-4401-9362-40483D2F31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8161" y="3777435"/>
            <a:ext cx="2089494" cy="3482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xmlns="" id="{9C12AF4F-AD28-4742-B440-B4957BA5EE6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2995"/>
          <a:stretch/>
        </p:blipFill>
        <p:spPr bwMode="auto">
          <a:xfrm>
            <a:off x="6093743" y="4692132"/>
            <a:ext cx="2405714" cy="18483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MO Reserch">
            <a:extLst>
              <a:ext uri="{FF2B5EF4-FFF2-40B4-BE49-F238E27FC236}">
                <a16:creationId xmlns:a16="http://schemas.microsoft.com/office/drawing/2014/main" xmlns="" id="{5DEEAEDB-A245-495C-9735-CC09CC8124B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25479" y="6277137"/>
            <a:ext cx="1655828" cy="143443"/>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xmlns="" id="{04EFEB0F-3A70-4DC7-AE01-C07F221D8AFF}"/>
              </a:ext>
            </a:extLst>
          </p:cNvPr>
          <p:cNvSpPr/>
          <p:nvPr/>
        </p:nvSpPr>
        <p:spPr>
          <a:xfrm>
            <a:off x="265324" y="2127600"/>
            <a:ext cx="5002962" cy="220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b="1" dirty="0" smtClean="0">
                <a:solidFill>
                  <a:srgbClr val="1D2088"/>
                </a:solidFill>
                <a:latin typeface="游ゴシック" panose="020B0400000000000000" pitchFamily="50" charset="-128"/>
                <a:ea typeface="游ゴシック" panose="020B0400000000000000" pitchFamily="50" charset="-128"/>
              </a:rPr>
              <a:t>①</a:t>
            </a:r>
            <a:r>
              <a:rPr lang="en-US" altLang="ja-JP" sz="1800" b="1" dirty="0" smtClean="0">
                <a:solidFill>
                  <a:srgbClr val="1D2088"/>
                </a:solidFill>
                <a:latin typeface="游ゴシック" panose="020B0400000000000000" pitchFamily="50" charset="-128"/>
                <a:ea typeface="游ゴシック" panose="020B0400000000000000" pitchFamily="50" charset="-128"/>
              </a:rPr>
              <a:t>Create your own dashboard</a:t>
            </a:r>
            <a:endParaRPr lang="en-US" altLang="ja-JP" sz="1800" b="1" dirty="0">
              <a:solidFill>
                <a:srgbClr val="1D2088"/>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endParaRPr lang="en-US" altLang="ja-JP" dirty="0">
              <a:solidFill>
                <a:srgbClr val="1D2088"/>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en-US" altLang="ja-JP" sz="1200" b="1" dirty="0" smtClean="0">
                <a:solidFill>
                  <a:srgbClr val="1D2088"/>
                </a:solidFill>
                <a:latin typeface="游ゴシック" panose="020B0400000000000000" pitchFamily="50" charset="-128"/>
                <a:ea typeface="游ゴシック" panose="020B0400000000000000" pitchFamily="50" charset="-128"/>
              </a:rPr>
              <a:t>“Motion Board” from Wing Ark 1</a:t>
            </a:r>
            <a:r>
              <a:rPr lang="en-US" altLang="ja-JP" sz="1200" b="1" baseline="30000" dirty="0" smtClean="0">
                <a:solidFill>
                  <a:srgbClr val="1D2088"/>
                </a:solidFill>
                <a:latin typeface="游ゴシック" panose="020B0400000000000000" pitchFamily="50" charset="-128"/>
                <a:ea typeface="游ゴシック" panose="020B0400000000000000" pitchFamily="50" charset="-128"/>
              </a:rPr>
              <a:t>st</a:t>
            </a:r>
            <a:endParaRPr lang="en-US" altLang="ja-JP" sz="1200" b="1" dirty="0">
              <a:solidFill>
                <a:srgbClr val="1D2088"/>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en-US" altLang="ja-JP" sz="1200" dirty="0" smtClean="0">
                <a:solidFill>
                  <a:srgbClr val="1D2088"/>
                </a:solidFill>
                <a:latin typeface="游ゴシック" panose="020B0400000000000000" pitchFamily="50" charset="-128"/>
                <a:ea typeface="游ゴシック" panose="020B0400000000000000" pitchFamily="50" charset="-128"/>
              </a:rPr>
              <a:t>Aggregate different dashboards from multiple sources</a:t>
            </a:r>
            <a:endParaRPr lang="en-US" altLang="ja-JP" sz="1200" dirty="0">
              <a:solidFill>
                <a:srgbClr val="1D2088"/>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en-US" altLang="ja-JP" sz="1200" dirty="0" smtClean="0">
                <a:solidFill>
                  <a:srgbClr val="1D2088"/>
                </a:solidFill>
                <a:latin typeface="游ゴシック" panose="020B0400000000000000" pitchFamily="50" charset="-128"/>
                <a:ea typeface="游ゴシック" panose="020B0400000000000000" pitchFamily="50" charset="-128"/>
              </a:rPr>
              <a:t>Able to monitor important changes, for instance, “NPS” and “sales”, at the same time without assessing to multiple systems</a:t>
            </a:r>
            <a:endParaRPr lang="en-US" altLang="ja-JP" sz="1200" dirty="0">
              <a:solidFill>
                <a:srgbClr val="1D2088"/>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7245086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rotWithShape="1">
          <a:blip r:embed="rId3">
            <a:extLst>
              <a:ext uri="{28A0092B-C50C-407E-A947-70E740481C1C}">
                <a14:useLocalDpi xmlns:a14="http://schemas.microsoft.com/office/drawing/2010/main" val="0"/>
              </a:ext>
            </a:extLst>
          </a:blip>
          <a:srcRect l="2741" t="9820" r="3215" b="4623"/>
          <a:stretch/>
        </p:blipFill>
        <p:spPr>
          <a:xfrm>
            <a:off x="1696960" y="1663700"/>
            <a:ext cx="7965747" cy="5143500"/>
          </a:xfrm>
          <a:prstGeom prst="rect">
            <a:avLst/>
          </a:prstGeom>
        </p:spPr>
      </p:pic>
      <p:sp>
        <p:nvSpPr>
          <p:cNvPr id="18" name="タイトル 5"/>
          <p:cNvSpPr>
            <a:spLocks noGrp="1"/>
          </p:cNvSpPr>
          <p:nvPr>
            <p:ph type="title"/>
          </p:nvPr>
        </p:nvSpPr>
        <p:spPr/>
        <p:txBody>
          <a:bodyPr>
            <a:normAutofit/>
          </a:bodyPr>
          <a:lstStyle/>
          <a:p>
            <a:r>
              <a:rPr lang="en-US" altLang="ja-JP" b="1" dirty="0" smtClean="0"/>
              <a:t>After your application</a:t>
            </a:r>
            <a:endParaRPr kumimoji="1" lang="ja-JP" altLang="en-US" b="1" dirty="0"/>
          </a:p>
        </p:txBody>
      </p:sp>
      <p:sp>
        <p:nvSpPr>
          <p:cNvPr id="24" name="正方形/長方形 23"/>
          <p:cNvSpPr/>
          <p:nvPr/>
        </p:nvSpPr>
        <p:spPr>
          <a:xfrm>
            <a:off x="269461" y="1089131"/>
            <a:ext cx="9453378" cy="677108"/>
          </a:xfrm>
          <a:prstGeom prst="rect">
            <a:avLst/>
          </a:prstGeom>
        </p:spPr>
        <p:txBody>
          <a:bodyPr wrap="square">
            <a:spAutoFit/>
          </a:bodyPr>
          <a:lstStyle/>
          <a:p>
            <a:r>
              <a:rPr lang="en-US" altLang="ja-JP" sz="2200" b="1" dirty="0" smtClean="0">
                <a:solidFill>
                  <a:srgbClr val="1D2088"/>
                </a:solidFill>
                <a:latin typeface="游ゴシック" panose="020B0400000000000000" pitchFamily="50" charset="-128"/>
                <a:ea typeface="游ゴシック" panose="020B0400000000000000" pitchFamily="50" charset="-128"/>
              </a:rPr>
              <a:t>At the beginning, we will conduct an interview for survey design</a:t>
            </a:r>
            <a:endParaRPr lang="en-US" altLang="ja-JP" sz="2200" b="1"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dirty="0" smtClean="0">
                <a:solidFill>
                  <a:srgbClr val="E4007F"/>
                </a:solidFill>
                <a:latin typeface="游ゴシック" panose="020B0400000000000000" pitchFamily="50" charset="-128"/>
                <a:ea typeface="游ゴシック" panose="020B0400000000000000" pitchFamily="50" charset="-128"/>
              </a:rPr>
              <a:t>During this period, a customer success representative will help you to achieve the best design.</a:t>
            </a:r>
            <a:endParaRPr lang="en-US" altLang="ja-JP" sz="1600" dirty="0">
              <a:solidFill>
                <a:srgbClr val="E4007F"/>
              </a:solidFill>
              <a:latin typeface="游ゴシック" panose="020B0400000000000000" pitchFamily="50" charset="-128"/>
              <a:ea typeface="游ゴシック" panose="020B0400000000000000" pitchFamily="50" charset="-128"/>
            </a:endParaRPr>
          </a:p>
        </p:txBody>
      </p:sp>
      <p:sp>
        <p:nvSpPr>
          <p:cNvPr id="25" name="正方形/長方形 24"/>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6" name="正方形/長方形 25"/>
          <p:cNvSpPr/>
          <p:nvPr/>
        </p:nvSpPr>
        <p:spPr>
          <a:xfrm>
            <a:off x="-990600" y="2127600"/>
            <a:ext cx="571500" cy="4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7" name="正方形/長方形 26"/>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 name="円/楕円 4"/>
          <p:cNvSpPr/>
          <p:nvPr/>
        </p:nvSpPr>
        <p:spPr>
          <a:xfrm>
            <a:off x="134363" y="5803000"/>
            <a:ext cx="1270647" cy="431364"/>
          </a:xfrm>
          <a:prstGeom prst="ellipse">
            <a:avLst/>
          </a:prstGeom>
          <a:solidFill>
            <a:srgbClr val="1D2088"/>
          </a:solidFill>
          <a:ln>
            <a:solidFill>
              <a:srgbClr val="3F3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b="1" dirty="0" smtClean="0">
                <a:solidFill>
                  <a:schemeClr val="bg1"/>
                </a:solidFill>
                <a:latin typeface="游ゴシック" panose="020B0400000000000000" pitchFamily="50" charset="-128"/>
                <a:ea typeface="游ゴシック" panose="020B0400000000000000" pitchFamily="50" charset="-128"/>
              </a:rPr>
              <a:t>Application</a:t>
            </a:r>
            <a:endParaRPr kumimoji="1" lang="en-US" altLang="ja-JP" sz="900" b="1" dirty="0">
              <a:solidFill>
                <a:schemeClr val="bg1"/>
              </a:solidFill>
              <a:latin typeface="游ゴシック" panose="020B0400000000000000" pitchFamily="50" charset="-128"/>
              <a:ea typeface="游ゴシック" panose="020B0400000000000000" pitchFamily="50" charset="-128"/>
            </a:endParaRPr>
          </a:p>
        </p:txBody>
      </p:sp>
      <p:sp>
        <p:nvSpPr>
          <p:cNvPr id="6" name="正方形/長方形 5"/>
          <p:cNvSpPr/>
          <p:nvPr/>
        </p:nvSpPr>
        <p:spPr>
          <a:xfrm>
            <a:off x="1785859" y="5467350"/>
            <a:ext cx="2110060" cy="1263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5" idx="0"/>
            <a:endCxn id="13" idx="1"/>
          </p:cNvCxnSpPr>
          <p:nvPr/>
        </p:nvCxnSpPr>
        <p:spPr>
          <a:xfrm rot="5400000" flipH="1" flipV="1">
            <a:off x="-238575" y="3781240"/>
            <a:ext cx="3030023" cy="1013499"/>
          </a:xfrm>
          <a:prstGeom prst="curvedConnector2">
            <a:avLst/>
          </a:prstGeom>
          <a:ln w="19050">
            <a:solidFill>
              <a:srgbClr val="35338C"/>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35230" y="4909383"/>
            <a:ext cx="3039770" cy="907941"/>
          </a:xfrm>
          <a:prstGeom prst="rect">
            <a:avLst/>
          </a:prstGeom>
        </p:spPr>
        <p:txBody>
          <a:bodyPr wrap="square">
            <a:spAutoFit/>
          </a:bodyPr>
          <a:lstStyle/>
          <a:p>
            <a:pPr marL="171450" indent="-171450">
              <a:buFont typeface="Arial" panose="020B0604020202020204" pitchFamily="34" charset="0"/>
              <a:buChar char="•"/>
            </a:pPr>
            <a:r>
              <a:rPr lang="en-US" altLang="ja-JP" sz="1100" b="1" dirty="0" smtClean="0">
                <a:solidFill>
                  <a:srgbClr val="E4007F"/>
                </a:solidFill>
                <a:latin typeface="游ゴシック" panose="020B0400000000000000" pitchFamily="50" charset="-128"/>
                <a:ea typeface="游ゴシック" panose="020B0400000000000000" pitchFamily="50" charset="-128"/>
              </a:rPr>
              <a:t>Kick off</a:t>
            </a:r>
            <a:endParaRPr lang="en-US" altLang="ja-JP" sz="11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050" b="1" dirty="0" smtClean="0">
                <a:solidFill>
                  <a:srgbClr val="E4007F"/>
                </a:solidFill>
                <a:latin typeface="游ゴシック" panose="020B0400000000000000" pitchFamily="50" charset="-128"/>
                <a:ea typeface="游ゴシック" panose="020B0400000000000000" pitchFamily="50" charset="-128"/>
              </a:rPr>
              <a:t>Purpose/objectives</a:t>
            </a:r>
            <a:endParaRPr lang="en-US" altLang="ja-JP" sz="105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050" b="1" dirty="0" smtClean="0">
                <a:solidFill>
                  <a:srgbClr val="E4007F"/>
                </a:solidFill>
                <a:latin typeface="游ゴシック" panose="020B0400000000000000" pitchFamily="50" charset="-128"/>
                <a:ea typeface="游ゴシック" panose="020B0400000000000000" pitchFamily="50" charset="-128"/>
              </a:rPr>
              <a:t>Schedule</a:t>
            </a:r>
            <a:endParaRPr lang="en-US" altLang="ja-JP" sz="105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050" b="1" dirty="0" smtClean="0">
                <a:solidFill>
                  <a:srgbClr val="E4007F"/>
                </a:solidFill>
                <a:latin typeface="游ゴシック" panose="020B0400000000000000" pitchFamily="50" charset="-128"/>
                <a:ea typeface="游ゴシック" panose="020B0400000000000000" pitchFamily="50" charset="-128"/>
              </a:rPr>
              <a:t>The flow of customer experience</a:t>
            </a:r>
            <a:r>
              <a:rPr lang="en-US" altLang="ja-JP" sz="1050" b="1" dirty="0" smtClean="0">
                <a:solidFill>
                  <a:srgbClr val="E4007F"/>
                </a:solidFill>
                <a:latin typeface="游ゴシック" panose="020B0400000000000000" pitchFamily="50" charset="-128"/>
                <a:ea typeface="游ゴシック" panose="020B0400000000000000" pitchFamily="50" charset="-128"/>
              </a:rPr>
              <a:t>, </a:t>
            </a:r>
            <a:r>
              <a:rPr lang="en-US" altLang="ja-JP" sz="1050" b="1" dirty="0" smtClean="0">
                <a:solidFill>
                  <a:srgbClr val="E4007F"/>
                </a:solidFill>
                <a:latin typeface="游ゴシック" panose="020B0400000000000000" pitchFamily="50" charset="-128"/>
                <a:ea typeface="游ゴシック" panose="020B0400000000000000" pitchFamily="50" charset="-128"/>
              </a:rPr>
              <a:t>etc</a:t>
            </a:r>
            <a:r>
              <a:rPr lang="en-US" altLang="ja-JP" sz="1050" b="1" dirty="0">
                <a:solidFill>
                  <a:srgbClr val="E4007F"/>
                </a:solidFill>
                <a:latin typeface="游ゴシック" panose="020B0400000000000000" pitchFamily="50" charset="-128"/>
                <a:ea typeface="游ゴシック" panose="020B0400000000000000" pitchFamily="50" charset="-128"/>
              </a:rPr>
              <a:t>.</a:t>
            </a:r>
          </a:p>
        </p:txBody>
      </p:sp>
      <p:sp>
        <p:nvSpPr>
          <p:cNvPr id="13" name="正方形/長方形 12"/>
          <p:cNvSpPr/>
          <p:nvPr/>
        </p:nvSpPr>
        <p:spPr>
          <a:xfrm>
            <a:off x="1783186" y="2598198"/>
            <a:ext cx="300211" cy="349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50849" y="4037163"/>
            <a:ext cx="1853206" cy="507831"/>
          </a:xfrm>
          <a:prstGeom prst="rect">
            <a:avLst/>
          </a:prstGeom>
        </p:spPr>
        <p:txBody>
          <a:bodyPr wrap="square">
            <a:spAutoFit/>
          </a:bodyPr>
          <a:lstStyle/>
          <a:p>
            <a:pPr marL="171450" indent="-171450">
              <a:buFont typeface="Arial" panose="020B0604020202020204" pitchFamily="34" charset="0"/>
              <a:buChar char="•"/>
            </a:pPr>
            <a:r>
              <a:rPr lang="en-US" altLang="ja-JP" sz="900" dirty="0" smtClean="0">
                <a:solidFill>
                  <a:srgbClr val="E4007F"/>
                </a:solidFill>
                <a:latin typeface="游ゴシック" panose="020B0400000000000000" pitchFamily="50" charset="-128"/>
                <a:ea typeface="游ゴシック" panose="020B0400000000000000" pitchFamily="50" charset="-128"/>
              </a:rPr>
              <a:t>Submission of survey template</a:t>
            </a:r>
            <a:endParaRPr lang="en-US" altLang="ja-JP" sz="900" dirty="0">
              <a:solidFill>
                <a:srgbClr val="E4007F"/>
              </a:solidFill>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lang="en-US" altLang="ja-JP" sz="900" dirty="0" smtClean="0">
                <a:solidFill>
                  <a:srgbClr val="E4007F"/>
                </a:solidFill>
                <a:latin typeface="游ゴシック" panose="020B0400000000000000" pitchFamily="50" charset="-128"/>
                <a:ea typeface="游ゴシック" panose="020B0400000000000000" pitchFamily="50" charset="-128"/>
              </a:rPr>
              <a:t>Submission of schedule</a:t>
            </a:r>
            <a:endParaRPr lang="en-US" altLang="ja-JP" sz="900" dirty="0">
              <a:solidFill>
                <a:srgbClr val="E4007F"/>
              </a:solidFill>
              <a:latin typeface="游ゴシック" panose="020B0400000000000000" pitchFamily="50" charset="-128"/>
              <a:ea typeface="游ゴシック" panose="020B0400000000000000" pitchFamily="50" charset="-128"/>
            </a:endParaRPr>
          </a:p>
        </p:txBody>
      </p:sp>
      <p:sp>
        <p:nvSpPr>
          <p:cNvPr id="46" name="正方形/長方形 45"/>
          <p:cNvSpPr/>
          <p:nvPr/>
        </p:nvSpPr>
        <p:spPr>
          <a:xfrm>
            <a:off x="96681" y="3356304"/>
            <a:ext cx="2050390" cy="230832"/>
          </a:xfrm>
          <a:prstGeom prst="rect">
            <a:avLst/>
          </a:prstGeom>
        </p:spPr>
        <p:txBody>
          <a:bodyPr wrap="square">
            <a:spAutoFit/>
          </a:bodyPr>
          <a:lstStyle/>
          <a:p>
            <a:pPr marL="171450" indent="-171450">
              <a:buFont typeface="Arial" panose="020B0604020202020204" pitchFamily="34" charset="0"/>
              <a:buChar char="•"/>
            </a:pPr>
            <a:r>
              <a:rPr lang="en-US" altLang="ja-JP" sz="900" dirty="0" smtClean="0">
                <a:solidFill>
                  <a:srgbClr val="E4007F"/>
                </a:solidFill>
                <a:latin typeface="游ゴシック" panose="020B0400000000000000" pitchFamily="50" charset="-128"/>
                <a:ea typeface="游ゴシック" panose="020B0400000000000000" pitchFamily="50" charset="-128"/>
              </a:rPr>
              <a:t>Confirmation from your company</a:t>
            </a:r>
            <a:endParaRPr lang="en-US" altLang="ja-JP" sz="900" dirty="0">
              <a:solidFill>
                <a:srgbClr val="E4007F"/>
              </a:solidFill>
              <a:latin typeface="游ゴシック" panose="020B0400000000000000" pitchFamily="50" charset="-128"/>
              <a:ea typeface="游ゴシック" panose="020B0400000000000000" pitchFamily="50" charset="-128"/>
            </a:endParaRPr>
          </a:p>
        </p:txBody>
      </p:sp>
      <p:pic>
        <p:nvPicPr>
          <p:cNvPr id="38" name="図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5863" y="2720677"/>
            <a:ext cx="454156" cy="454156"/>
          </a:xfrm>
          <a:prstGeom prst="rect">
            <a:avLst/>
          </a:prstGeom>
        </p:spPr>
      </p:pic>
      <p:pic>
        <p:nvPicPr>
          <p:cNvPr id="47" name="図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3993" y="2340884"/>
            <a:ext cx="576169" cy="576169"/>
          </a:xfrm>
          <a:prstGeom prst="rect">
            <a:avLst/>
          </a:prstGeom>
        </p:spPr>
      </p:pic>
      <p:sp>
        <p:nvSpPr>
          <p:cNvPr id="51" name="正方形/長方形 50"/>
          <p:cNvSpPr/>
          <p:nvPr/>
        </p:nvSpPr>
        <p:spPr>
          <a:xfrm>
            <a:off x="7002895" y="4242059"/>
            <a:ext cx="1846517" cy="369332"/>
          </a:xfrm>
          <a:prstGeom prst="rect">
            <a:avLst/>
          </a:prstGeom>
        </p:spPr>
        <p:txBody>
          <a:bodyPr wrap="square">
            <a:spAutoFit/>
          </a:bodyPr>
          <a:lstStyle/>
          <a:p>
            <a:pPr marL="171450" indent="-171450">
              <a:buFont typeface="Arial" panose="020B0604020202020204" pitchFamily="34" charset="0"/>
              <a:buChar char="•"/>
            </a:pPr>
            <a:r>
              <a:rPr lang="en-US" altLang="ja-JP" sz="900" dirty="0" smtClean="0">
                <a:solidFill>
                  <a:srgbClr val="E4007F"/>
                </a:solidFill>
                <a:latin typeface="游ゴシック" panose="020B0400000000000000" pitchFamily="50" charset="-128"/>
                <a:ea typeface="游ゴシック" panose="020B0400000000000000" pitchFamily="50" charset="-128"/>
              </a:rPr>
              <a:t>Support from our representative</a:t>
            </a:r>
            <a:endParaRPr lang="en-US" altLang="ja-JP" sz="900" dirty="0">
              <a:solidFill>
                <a:srgbClr val="E4007F"/>
              </a:solidFill>
              <a:latin typeface="游ゴシック" panose="020B0400000000000000" pitchFamily="50" charset="-128"/>
              <a:ea typeface="游ゴシック" panose="020B0400000000000000" pitchFamily="50" charset="-128"/>
            </a:endParaRPr>
          </a:p>
        </p:txBody>
      </p:sp>
      <p:sp>
        <p:nvSpPr>
          <p:cNvPr id="52" name="正方形/長方形 51"/>
          <p:cNvSpPr/>
          <p:nvPr/>
        </p:nvSpPr>
        <p:spPr>
          <a:xfrm>
            <a:off x="2183109" y="5989454"/>
            <a:ext cx="1846517" cy="230832"/>
          </a:xfrm>
          <a:prstGeom prst="rect">
            <a:avLst/>
          </a:prstGeom>
        </p:spPr>
        <p:txBody>
          <a:bodyPr wrap="square">
            <a:spAutoFit/>
          </a:bodyPr>
          <a:lstStyle/>
          <a:p>
            <a:pPr marL="171450" indent="-171450">
              <a:buFont typeface="Arial" panose="020B0604020202020204" pitchFamily="34" charset="0"/>
              <a:buChar char="•"/>
            </a:pPr>
            <a:r>
              <a:rPr lang="en-US" altLang="ja-JP" sz="900" dirty="0" smtClean="0">
                <a:solidFill>
                  <a:srgbClr val="E4007F"/>
                </a:solidFill>
                <a:latin typeface="游ゴシック" panose="020B0400000000000000" pitchFamily="50" charset="-128"/>
                <a:ea typeface="游ゴシック" panose="020B0400000000000000" pitchFamily="50" charset="-128"/>
              </a:rPr>
              <a:t>Survey improvement support</a:t>
            </a:r>
            <a:endParaRPr lang="en-US" altLang="ja-JP" sz="900" dirty="0">
              <a:solidFill>
                <a:srgbClr val="E4007F"/>
              </a:solidFill>
              <a:latin typeface="游ゴシック" panose="020B0400000000000000" pitchFamily="50" charset="-128"/>
              <a:ea typeface="游ゴシック" panose="020B0400000000000000" pitchFamily="50" charset="-128"/>
            </a:endParaRPr>
          </a:p>
        </p:txBody>
      </p:sp>
      <p:sp>
        <p:nvSpPr>
          <p:cNvPr id="50" name="正方形/長方形 49"/>
          <p:cNvSpPr/>
          <p:nvPr/>
        </p:nvSpPr>
        <p:spPr>
          <a:xfrm>
            <a:off x="7463985" y="1938749"/>
            <a:ext cx="2236510" cy="230832"/>
          </a:xfrm>
          <a:prstGeom prst="rect">
            <a:avLst/>
          </a:prstGeom>
        </p:spPr>
        <p:txBody>
          <a:bodyPr wrap="none">
            <a:spAutoFit/>
          </a:bodyPr>
          <a:lstStyle/>
          <a:p>
            <a:pPr marL="171450" indent="-171450">
              <a:buFont typeface="Arial" panose="020B0604020202020204" pitchFamily="34" charset="0"/>
              <a:buChar char="•"/>
            </a:pPr>
            <a:r>
              <a:rPr lang="en-US" altLang="ja-JP" sz="900" dirty="0" smtClean="0">
                <a:solidFill>
                  <a:srgbClr val="E4007F"/>
                </a:solidFill>
                <a:latin typeface="游ゴシック" panose="020B0400000000000000" pitchFamily="50" charset="-128"/>
                <a:ea typeface="游ゴシック" panose="020B0400000000000000" pitchFamily="50" charset="-128"/>
              </a:rPr>
              <a:t>Lecture about how to use the system</a:t>
            </a:r>
            <a:endParaRPr lang="en-US" altLang="ja-JP" sz="900" dirty="0">
              <a:solidFill>
                <a:srgbClr val="E4007F"/>
              </a:solidFill>
              <a:latin typeface="游ゴシック" panose="020B0400000000000000" pitchFamily="50" charset="-128"/>
              <a:ea typeface="游ゴシック" panose="020B0400000000000000" pitchFamily="50" charset="-128"/>
            </a:endParaRPr>
          </a:p>
        </p:txBody>
      </p:sp>
      <p:sp>
        <p:nvSpPr>
          <p:cNvPr id="29" name="円/楕円 28"/>
          <p:cNvSpPr/>
          <p:nvPr/>
        </p:nvSpPr>
        <p:spPr>
          <a:xfrm>
            <a:off x="1437447" y="5651299"/>
            <a:ext cx="738938" cy="3007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solidFill>
                <a:latin typeface="游ゴシック" panose="020B0400000000000000" pitchFamily="50" charset="-128"/>
                <a:ea typeface="游ゴシック" panose="020B0400000000000000" pitchFamily="50" charset="-128"/>
              </a:rPr>
              <a:t>お申込み</a:t>
            </a:r>
            <a:endParaRPr kumimoji="1" lang="en-US" altLang="ja-JP" sz="900" b="1" dirty="0">
              <a:solidFill>
                <a:schemeClr val="bg1"/>
              </a:solidFill>
              <a:latin typeface="游ゴシック" panose="020B0400000000000000" pitchFamily="50" charset="-128"/>
              <a:ea typeface="游ゴシック" panose="020B0400000000000000" pitchFamily="50" charset="-128"/>
            </a:endParaRPr>
          </a:p>
        </p:txBody>
      </p:sp>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6502" y="4517469"/>
            <a:ext cx="633653" cy="633653"/>
          </a:xfrm>
          <a:prstGeom prst="rect">
            <a:avLst/>
          </a:prstGeom>
        </p:spPr>
      </p:pic>
      <p:sp>
        <p:nvSpPr>
          <p:cNvPr id="7" name="Oval 6"/>
          <p:cNvSpPr/>
          <p:nvPr/>
        </p:nvSpPr>
        <p:spPr>
          <a:xfrm>
            <a:off x="1796792" y="2269676"/>
            <a:ext cx="1040249" cy="1026758"/>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Design survey</a:t>
            </a:r>
          </a:p>
        </p:txBody>
      </p:sp>
      <p:sp>
        <p:nvSpPr>
          <p:cNvPr id="31" name="Oval 30"/>
          <p:cNvSpPr/>
          <p:nvPr/>
        </p:nvSpPr>
        <p:spPr>
          <a:xfrm>
            <a:off x="1835495" y="3734373"/>
            <a:ext cx="982416" cy="976509"/>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Create  survey in the system</a:t>
            </a:r>
          </a:p>
        </p:txBody>
      </p:sp>
      <p:sp>
        <p:nvSpPr>
          <p:cNvPr id="32" name="Oval 31"/>
          <p:cNvSpPr/>
          <p:nvPr/>
        </p:nvSpPr>
        <p:spPr>
          <a:xfrm>
            <a:off x="3060781" y="3620674"/>
            <a:ext cx="1194779" cy="1202388"/>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Collect responses </a:t>
            </a:r>
          </a:p>
        </p:txBody>
      </p:sp>
      <p:sp>
        <p:nvSpPr>
          <p:cNvPr id="33" name="Oval 32"/>
          <p:cNvSpPr/>
          <p:nvPr/>
        </p:nvSpPr>
        <p:spPr>
          <a:xfrm>
            <a:off x="4091312" y="2003268"/>
            <a:ext cx="1194779" cy="1202388"/>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Follow the latest response</a:t>
            </a:r>
          </a:p>
          <a:p>
            <a:pPr algn="ctr"/>
            <a:endParaRPr lang="en-US" sz="1000" dirty="0" smtClean="0">
              <a:solidFill>
                <a:srgbClr val="3F2D93"/>
              </a:solidFill>
            </a:endParaRPr>
          </a:p>
          <a:p>
            <a:pPr algn="ctr"/>
            <a:endParaRPr lang="en-US" sz="1000" dirty="0" smtClean="0">
              <a:solidFill>
                <a:srgbClr val="3F2D93"/>
              </a:solidFill>
            </a:endParaRPr>
          </a:p>
        </p:txBody>
      </p:sp>
      <p:sp>
        <p:nvSpPr>
          <p:cNvPr id="34" name="Oval 33"/>
          <p:cNvSpPr/>
          <p:nvPr/>
        </p:nvSpPr>
        <p:spPr>
          <a:xfrm>
            <a:off x="4104823" y="5164601"/>
            <a:ext cx="1194779" cy="1202388"/>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Take action to improve</a:t>
            </a:r>
          </a:p>
        </p:txBody>
      </p:sp>
      <p:sp>
        <p:nvSpPr>
          <p:cNvPr id="11" name="Rectangle 10"/>
          <p:cNvSpPr/>
          <p:nvPr/>
        </p:nvSpPr>
        <p:spPr>
          <a:xfrm>
            <a:off x="4650917" y="4120542"/>
            <a:ext cx="716015" cy="28370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The mode to improve</a:t>
            </a:r>
            <a:endParaRPr lang="en-US" sz="800" dirty="0">
              <a:solidFill>
                <a:schemeClr val="tx1"/>
              </a:solidFill>
            </a:endParaRPr>
          </a:p>
        </p:txBody>
      </p:sp>
      <p:cxnSp>
        <p:nvCxnSpPr>
          <p:cNvPr id="16" name="Straight Connector 15"/>
          <p:cNvCxnSpPr/>
          <p:nvPr/>
        </p:nvCxnSpPr>
        <p:spPr>
          <a:xfrm flipV="1">
            <a:off x="5233842" y="4259733"/>
            <a:ext cx="153769" cy="182236"/>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1" idx="1"/>
          </p:cNvCxnSpPr>
          <p:nvPr/>
        </p:nvCxnSpPr>
        <p:spPr>
          <a:xfrm flipH="1" flipV="1">
            <a:off x="4650917" y="4262397"/>
            <a:ext cx="184264" cy="179572"/>
          </a:xfrm>
          <a:prstGeom prst="line">
            <a:avLst/>
          </a:prstGeom>
          <a:ln w="28575"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856919" y="2978397"/>
            <a:ext cx="812100" cy="19441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If NPS is 0? </a:t>
            </a:r>
            <a:endParaRPr lang="en-US" sz="800" dirty="0">
              <a:solidFill>
                <a:schemeClr val="tx1"/>
              </a:solidFill>
            </a:endParaRPr>
          </a:p>
        </p:txBody>
      </p:sp>
      <p:sp>
        <p:nvSpPr>
          <p:cNvPr id="53" name="Oval 52"/>
          <p:cNvSpPr/>
          <p:nvPr/>
        </p:nvSpPr>
        <p:spPr>
          <a:xfrm>
            <a:off x="5804183" y="3687578"/>
            <a:ext cx="1194779" cy="1202388"/>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Plan the action based on alert</a:t>
            </a:r>
          </a:p>
        </p:txBody>
      </p:sp>
      <p:sp>
        <p:nvSpPr>
          <p:cNvPr id="54" name="Oval 53"/>
          <p:cNvSpPr/>
          <p:nvPr/>
        </p:nvSpPr>
        <p:spPr>
          <a:xfrm>
            <a:off x="6333832" y="1734251"/>
            <a:ext cx="1194779" cy="1202388"/>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Check the response as a whole</a:t>
            </a:r>
          </a:p>
        </p:txBody>
      </p:sp>
      <p:sp>
        <p:nvSpPr>
          <p:cNvPr id="42" name="Rounded Rectangular Callout 41"/>
          <p:cNvSpPr/>
          <p:nvPr/>
        </p:nvSpPr>
        <p:spPr>
          <a:xfrm>
            <a:off x="5621111" y="2414607"/>
            <a:ext cx="689113" cy="307522"/>
          </a:xfrm>
          <a:prstGeom prst="wedgeRoundRectCallout">
            <a:avLst>
              <a:gd name="adj1" fmla="val -13395"/>
              <a:gd name="adj2" fmla="val -66911"/>
              <a:gd name="adj3" fmla="val 16667"/>
            </a:avLst>
          </a:prstGeom>
          <a:solidFill>
            <a:srgbClr val="2B2887"/>
          </a:solidFill>
          <a:ln>
            <a:solidFill>
              <a:srgbClr val="2B2887"/>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t>Once all the answers are collected..</a:t>
            </a:r>
            <a:endParaRPr lang="en-US" sz="600" dirty="0"/>
          </a:p>
        </p:txBody>
      </p:sp>
      <p:sp>
        <p:nvSpPr>
          <p:cNvPr id="56" name="Oval 55"/>
          <p:cNvSpPr/>
          <p:nvPr/>
        </p:nvSpPr>
        <p:spPr>
          <a:xfrm>
            <a:off x="8080873" y="2854772"/>
            <a:ext cx="1194779" cy="1202388"/>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Check the response from different attributes</a:t>
            </a:r>
          </a:p>
        </p:txBody>
      </p:sp>
      <p:pic>
        <p:nvPicPr>
          <p:cNvPr id="57" name="図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11360" y="3351342"/>
            <a:ext cx="762712" cy="763299"/>
          </a:xfrm>
          <a:prstGeom prst="rect">
            <a:avLst/>
          </a:prstGeom>
        </p:spPr>
      </p:pic>
      <p:sp>
        <p:nvSpPr>
          <p:cNvPr id="58" name="Rounded Rectangular Callout 57"/>
          <p:cNvSpPr/>
          <p:nvPr/>
        </p:nvSpPr>
        <p:spPr>
          <a:xfrm>
            <a:off x="7800984" y="2425997"/>
            <a:ext cx="1231523" cy="197959"/>
          </a:xfrm>
          <a:prstGeom prst="wedgeRoundRectCallout">
            <a:avLst>
              <a:gd name="adj1" fmla="val -39221"/>
              <a:gd name="adj2" fmla="val 72946"/>
              <a:gd name="adj3" fmla="val 16667"/>
            </a:avLst>
          </a:prstGeom>
          <a:solidFill>
            <a:srgbClr val="2B2887"/>
          </a:solidFill>
          <a:ln>
            <a:solidFill>
              <a:srgbClr val="2B2887"/>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If you are interested in response from different gender</a:t>
            </a:r>
            <a:endParaRPr lang="en-US" sz="600" dirty="0"/>
          </a:p>
        </p:txBody>
      </p:sp>
      <p:sp>
        <p:nvSpPr>
          <p:cNvPr id="59" name="Oval 58"/>
          <p:cNvSpPr/>
          <p:nvPr/>
        </p:nvSpPr>
        <p:spPr>
          <a:xfrm>
            <a:off x="7800443" y="4709926"/>
            <a:ext cx="1194779" cy="1202388"/>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Apply the insights from the response for your journey map</a:t>
            </a:r>
          </a:p>
        </p:txBody>
      </p:sp>
      <p:sp>
        <p:nvSpPr>
          <p:cNvPr id="60" name="Oval 59"/>
          <p:cNvSpPr/>
          <p:nvPr/>
        </p:nvSpPr>
        <p:spPr>
          <a:xfrm>
            <a:off x="6016493" y="5528621"/>
            <a:ext cx="1194779" cy="1202388"/>
          </a:xfrm>
          <a:prstGeom prst="ellipse">
            <a:avLst/>
          </a:prstGeom>
          <a:solidFill>
            <a:srgbClr val="D4CBE4"/>
          </a:solidFill>
          <a:ln w="28575" cmpd="sng">
            <a:solidFill>
              <a:srgbClr val="4531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3F2D93"/>
                </a:solidFill>
              </a:rPr>
              <a:t>Use RCF to identify more specific factors</a:t>
            </a:r>
          </a:p>
        </p:txBody>
      </p:sp>
      <p:sp>
        <p:nvSpPr>
          <p:cNvPr id="61" name="Rounded Rectangular Callout 60"/>
          <p:cNvSpPr/>
          <p:nvPr/>
        </p:nvSpPr>
        <p:spPr>
          <a:xfrm>
            <a:off x="8918604" y="4083194"/>
            <a:ext cx="626466" cy="492727"/>
          </a:xfrm>
          <a:prstGeom prst="wedgeRoundRectCallout">
            <a:avLst>
              <a:gd name="adj1" fmla="val -57708"/>
              <a:gd name="adj2" fmla="val -326"/>
              <a:gd name="adj3" fmla="val 16667"/>
            </a:avLst>
          </a:prstGeom>
          <a:solidFill>
            <a:srgbClr val="2B2887"/>
          </a:solidFill>
          <a:ln>
            <a:solidFill>
              <a:srgbClr val="2B2887"/>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After you have some ideas</a:t>
            </a:r>
            <a:r>
              <a:rPr lang="mr-IN" sz="600" dirty="0" smtClean="0"/>
              <a:t>…</a:t>
            </a:r>
            <a:endParaRPr lang="en-US" sz="600" dirty="0"/>
          </a:p>
        </p:txBody>
      </p:sp>
      <p:sp>
        <p:nvSpPr>
          <p:cNvPr id="62" name="Rectangle 61"/>
          <p:cNvSpPr/>
          <p:nvPr/>
        </p:nvSpPr>
        <p:spPr>
          <a:xfrm>
            <a:off x="6688411" y="4851996"/>
            <a:ext cx="834881" cy="15454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It’s like a match</a:t>
            </a:r>
            <a:endParaRPr lang="en-US" sz="800" dirty="0">
              <a:solidFill>
                <a:schemeClr val="tx1"/>
              </a:solidFill>
            </a:endParaRPr>
          </a:p>
        </p:txBody>
      </p:sp>
      <p:cxnSp>
        <p:nvCxnSpPr>
          <p:cNvPr id="63" name="Straight Connector 62"/>
          <p:cNvCxnSpPr/>
          <p:nvPr/>
        </p:nvCxnSpPr>
        <p:spPr>
          <a:xfrm flipV="1">
            <a:off x="7345373" y="4930363"/>
            <a:ext cx="153769" cy="182236"/>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62" idx="1"/>
          </p:cNvCxnSpPr>
          <p:nvPr/>
        </p:nvCxnSpPr>
        <p:spPr>
          <a:xfrm flipH="1" flipV="1">
            <a:off x="6688411" y="4929270"/>
            <a:ext cx="162853" cy="156214"/>
          </a:xfrm>
          <a:prstGeom prst="line">
            <a:avLst/>
          </a:prstGeom>
          <a:ln w="28575" cmpd="sng">
            <a:solidFill>
              <a:srgbClr val="000000"/>
            </a:solidFill>
          </a:ln>
        </p:spPr>
        <p:style>
          <a:lnRef idx="1">
            <a:schemeClr val="accent1"/>
          </a:lnRef>
          <a:fillRef idx="0">
            <a:schemeClr val="accent1"/>
          </a:fillRef>
          <a:effectRef idx="0">
            <a:schemeClr val="accent1"/>
          </a:effectRef>
          <a:fontRef idx="minor">
            <a:schemeClr val="tx1"/>
          </a:fontRef>
        </p:style>
      </p:cxnSp>
      <p:pic>
        <p:nvPicPr>
          <p:cNvPr id="66" name="図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4788" y="2746359"/>
            <a:ext cx="454156" cy="454156"/>
          </a:xfrm>
          <a:prstGeom prst="rect">
            <a:avLst/>
          </a:prstGeom>
        </p:spPr>
      </p:pic>
    </p:spTree>
    <p:extLst>
      <p:ext uri="{BB962C8B-B14F-4D97-AF65-F5344CB8AC3E}">
        <p14:creationId xmlns:p14="http://schemas.microsoft.com/office/powerpoint/2010/main" val="31578813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1" lang="en-US" altLang="ja-JP" b="1" dirty="0" smtClean="0"/>
              <a:t>FAQs</a:t>
            </a:r>
            <a:endParaRPr kumimoji="1" lang="ja-JP" altLang="en-US" b="1" dirty="0"/>
          </a:p>
        </p:txBody>
      </p:sp>
      <p:sp>
        <p:nvSpPr>
          <p:cNvPr id="52" name="正方形/長方形 51"/>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4" name="正方形/長方形 53"/>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5" name="正方形/長方形 54"/>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6" name="正方形/長方形 55"/>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7" name="正方形/長方形 56"/>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8" name="正方形/長方形 47"/>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9" name="正方形/長方形 48"/>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265325" y="962254"/>
            <a:ext cx="4687676" cy="5453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50000"/>
              </a:lnSpc>
            </a:pPr>
            <a:r>
              <a:rPr lang="en-US" altLang="ja-JP" sz="1100" b="1" u="sng" dirty="0" smtClean="0">
                <a:solidFill>
                  <a:srgbClr val="1D2088"/>
                </a:solidFill>
                <a:latin typeface="メイリオ" panose="020B0604030504040204" pitchFamily="50" charset="-128"/>
                <a:ea typeface="メイリオ" panose="020B0604030504040204" pitchFamily="50" charset="-128"/>
              </a:rPr>
              <a:t>How many responses</a:t>
            </a:r>
            <a:r>
              <a:rPr lang="en-US" altLang="ja-JP" sz="1100" b="1" u="sng" dirty="0">
                <a:solidFill>
                  <a:srgbClr val="1D2088"/>
                </a:solidFill>
                <a:latin typeface="メイリオ" panose="020B0604030504040204" pitchFamily="50" charset="-128"/>
                <a:ea typeface="メイリオ" panose="020B0604030504040204" pitchFamily="50" charset="-128"/>
              </a:rPr>
              <a:t> </a:t>
            </a:r>
            <a:r>
              <a:rPr lang="en-US" altLang="ja-JP" sz="1100" b="1" u="sng" dirty="0" smtClean="0">
                <a:solidFill>
                  <a:srgbClr val="1D2088"/>
                </a:solidFill>
                <a:latin typeface="メイリオ" panose="020B0604030504040204" pitchFamily="50" charset="-128"/>
                <a:ea typeface="メイリオ" panose="020B0604030504040204" pitchFamily="50" charset="-128"/>
              </a:rPr>
              <a:t>do we have to collect?</a:t>
            </a:r>
            <a:endParaRPr lang="en-US" altLang="ja-JP" sz="11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It depends on your purpose and your own requirement. We will give you</a:t>
            </a:r>
            <a:r>
              <a:rPr lang="en-US" altLang="ja-JP" sz="1050" dirty="0" smtClean="0">
                <a:solidFill>
                  <a:schemeClr val="tx1"/>
                </a:solidFill>
                <a:latin typeface="メイリオ" panose="020B0604030504040204" pitchFamily="50" charset="-128"/>
                <a:ea typeface="メイリオ" panose="020B0604030504040204" pitchFamily="50" charset="-128"/>
              </a:rPr>
              <a:t> advice based on your requirement.</a:t>
            </a:r>
            <a:endParaRPr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lang="en-US" altLang="ja-JP" sz="1200" dirty="0">
              <a:solidFill>
                <a:schemeClr val="tx1"/>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smtClean="0">
                <a:solidFill>
                  <a:srgbClr val="1D2088"/>
                </a:solidFill>
                <a:latin typeface="メイリオ" panose="020B0604030504040204" pitchFamily="50" charset="-128"/>
                <a:ea typeface="メイリオ" panose="020B0604030504040204" pitchFamily="50" charset="-128"/>
              </a:rPr>
              <a:t>How long does it take to finish one cycle of the project?</a:t>
            </a:r>
            <a:endParaRPr lang="en-US" altLang="ja-JP" sz="11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It takes about 1.5 months. (Survey design~ Initial setting~ Fieldwork~ Analysis)</a:t>
            </a:r>
            <a:endParaRPr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lang="en-US" altLang="ja-JP" sz="1200"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smtClean="0">
                <a:solidFill>
                  <a:srgbClr val="1D2088"/>
                </a:solidFill>
                <a:latin typeface="メイリオ" panose="020B0604030504040204" pitchFamily="50" charset="-128"/>
                <a:ea typeface="メイリオ" panose="020B0604030504040204" pitchFamily="50" charset="-128"/>
              </a:rPr>
              <a:t>What kind of supports do I receive</a:t>
            </a:r>
            <a:r>
              <a:rPr lang="ja-JP" altLang="en-US" sz="1100" b="1" u="sng" dirty="0" smtClean="0">
                <a:solidFill>
                  <a:srgbClr val="1D2088"/>
                </a:solidFill>
                <a:latin typeface="メイリオ" panose="020B0604030504040204" pitchFamily="50" charset="-128"/>
                <a:ea typeface="メイリオ" panose="020B0604030504040204" pitchFamily="50" charset="-128"/>
              </a:rPr>
              <a:t>？</a:t>
            </a:r>
            <a:endParaRPr lang="en-US" altLang="ja-JP" sz="11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After your application, a customer success representative will go through all the necessary process with you. For details, please see “After your application” on p.31.</a:t>
            </a: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Please also contact us if you need additional support.</a:t>
            </a:r>
            <a:r>
              <a:rPr lang="en-US" altLang="ja-JP" sz="1050" dirty="0" smtClean="0">
                <a:solidFill>
                  <a:schemeClr val="tx1"/>
                </a:solidFill>
                <a:latin typeface="メイリオ" panose="020B0604030504040204" pitchFamily="50" charset="-128"/>
                <a:ea typeface="メイリオ" panose="020B0604030504040204" pitchFamily="50" charset="-128"/>
              </a:rPr>
              <a:t> </a:t>
            </a:r>
            <a:endParaRPr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lang="en-US" altLang="ja-JP" sz="1200"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smtClean="0">
                <a:solidFill>
                  <a:srgbClr val="1D2088"/>
                </a:solidFill>
                <a:latin typeface="メイリオ" panose="020B0604030504040204" pitchFamily="50" charset="-128"/>
                <a:ea typeface="メイリオ" panose="020B0604030504040204" pitchFamily="50" charset="-128"/>
              </a:rPr>
              <a:t>Do I need to design the survey</a:t>
            </a:r>
            <a:r>
              <a:rPr lang="ja-JP" altLang="en-US" sz="1100" b="1" u="sng" dirty="0" smtClean="0">
                <a:solidFill>
                  <a:srgbClr val="1D2088"/>
                </a:solidFill>
                <a:latin typeface="メイリオ" panose="020B0604030504040204" pitchFamily="50" charset="-128"/>
                <a:ea typeface="メイリオ" panose="020B0604030504040204" pitchFamily="50" charset="-128"/>
              </a:rPr>
              <a:t>？</a:t>
            </a:r>
            <a:endParaRPr lang="en-US" altLang="ja-JP" sz="11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We provide you with an industry-based</a:t>
            </a:r>
            <a:r>
              <a:rPr lang="en-US" altLang="ja-JP" sz="1050" dirty="0" smtClean="0">
                <a:solidFill>
                  <a:schemeClr val="tx1"/>
                </a:solidFill>
                <a:latin typeface="メイリオ" panose="020B0604030504040204" pitchFamily="50" charset="-128"/>
                <a:ea typeface="メイリオ" panose="020B0604030504040204" pitchFamily="50" charset="-128"/>
              </a:rPr>
              <a:t> survey template. We suggest our clients to create their own survey based on their needs. Of course, our clients can use our survey template. Our representative will give you more advice about this issue.</a:t>
            </a:r>
          </a:p>
          <a:p>
            <a:pPr>
              <a:lnSpc>
                <a:spcPct val="150000"/>
              </a:lnSpc>
            </a:pPr>
            <a:endParaRPr lang="en-US" altLang="ja-JP" sz="1200" u="sng" dirty="0">
              <a:solidFill>
                <a:srgbClr val="1D2088"/>
              </a:solidFill>
              <a:latin typeface="メイリオ" panose="020B0604030504040204" pitchFamily="50" charset="-128"/>
              <a:ea typeface="メイリオ" panose="020B0604030504040204" pitchFamily="50" charset="-128"/>
            </a:endParaRPr>
          </a:p>
        </p:txBody>
      </p:sp>
      <p:sp>
        <p:nvSpPr>
          <p:cNvPr id="13" name="正方形/長方形 12"/>
          <p:cNvSpPr/>
          <p:nvPr/>
        </p:nvSpPr>
        <p:spPr>
          <a:xfrm>
            <a:off x="4953000" y="950914"/>
            <a:ext cx="4687200" cy="5453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50000"/>
              </a:lnSpc>
            </a:pPr>
            <a:r>
              <a:rPr lang="en-US" altLang="ja-JP" sz="1200" b="1" u="sng" dirty="0" smtClean="0">
                <a:solidFill>
                  <a:srgbClr val="1D2088"/>
                </a:solidFill>
                <a:latin typeface="メイリオ" panose="020B0604030504040204" pitchFamily="50" charset="-128"/>
                <a:ea typeface="メイリオ" panose="020B0604030504040204" pitchFamily="50" charset="-128"/>
              </a:rPr>
              <a:t>How do I collect the responses</a:t>
            </a:r>
            <a:r>
              <a:rPr lang="ja-JP" altLang="en-US" sz="1200" b="1" u="sng" dirty="0" smtClean="0">
                <a:solidFill>
                  <a:srgbClr val="1D2088"/>
                </a:solidFill>
                <a:latin typeface="メイリオ" panose="020B0604030504040204" pitchFamily="50" charset="-128"/>
                <a:ea typeface="メイリオ" panose="020B0604030504040204" pitchFamily="50" charset="-128"/>
              </a:rPr>
              <a:t>？</a:t>
            </a:r>
            <a:endParaRPr lang="en-US" altLang="ja-JP" sz="12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100" dirty="0" smtClean="0">
                <a:solidFill>
                  <a:schemeClr val="tx1"/>
                </a:solidFill>
                <a:latin typeface="メイリオ" panose="020B0604030504040204" pitchFamily="50" charset="-128"/>
                <a:ea typeface="メイリオ" panose="020B0604030504040204" pitchFamily="50" charset="-128"/>
              </a:rPr>
              <a:t>It is recommended to use different methods together. </a:t>
            </a:r>
            <a:endParaRPr lang="en-US" altLang="ja-JP" sz="1100" dirty="0">
              <a:solidFill>
                <a:schemeClr val="tx1"/>
              </a:solidFill>
              <a:latin typeface="メイリオ" panose="020B0604030504040204" pitchFamily="50" charset="-128"/>
              <a:ea typeface="メイリオ" panose="020B0604030504040204" pitchFamily="50" charset="-128"/>
            </a:endParaRPr>
          </a:p>
          <a:p>
            <a:pPr>
              <a:lnSpc>
                <a:spcPct val="150000"/>
              </a:lnSpc>
            </a:pPr>
            <a:r>
              <a:rPr lang="en-US" altLang="ja-JP" sz="1100" dirty="0" smtClean="0">
                <a:solidFill>
                  <a:schemeClr val="tx1"/>
                </a:solidFill>
                <a:latin typeface="メイリオ" panose="020B0604030504040204" pitchFamily="50" charset="-128"/>
                <a:ea typeface="メイリオ" panose="020B0604030504040204" pitchFamily="50" charset="-128"/>
              </a:rPr>
              <a:t>For details, please see “Survey distribution methods” on page 17.</a:t>
            </a:r>
            <a:endParaRPr lang="en-US" altLang="ja-JP" sz="1100" dirty="0">
              <a:solidFill>
                <a:schemeClr val="tx1"/>
              </a:solidFill>
              <a:latin typeface="メイリオ" panose="020B0604030504040204" pitchFamily="50" charset="-128"/>
              <a:ea typeface="メイリオ" panose="020B0604030504040204" pitchFamily="50" charset="-128"/>
            </a:endParaRPr>
          </a:p>
          <a:p>
            <a:pPr>
              <a:lnSpc>
                <a:spcPct val="150000"/>
              </a:lnSpc>
            </a:pPr>
            <a:endParaRPr lang="en-US" altLang="ja-JP" sz="1100" b="1" u="sng" dirty="0" smtClean="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smtClean="0">
                <a:solidFill>
                  <a:srgbClr val="1D2088"/>
                </a:solidFill>
                <a:latin typeface="メイリオ" panose="020B0604030504040204" pitchFamily="50" charset="-128"/>
                <a:ea typeface="メイリオ" panose="020B0604030504040204" pitchFamily="50" charset="-128"/>
              </a:rPr>
              <a:t>What is the survey response rate</a:t>
            </a:r>
            <a:r>
              <a:rPr lang="ja-JP" altLang="en-US" sz="1100" b="1" u="sng" dirty="0" smtClean="0">
                <a:solidFill>
                  <a:srgbClr val="1D2088"/>
                </a:solidFill>
                <a:latin typeface="メイリオ" panose="020B0604030504040204" pitchFamily="50" charset="-128"/>
                <a:ea typeface="メイリオ" panose="020B0604030504040204" pitchFamily="50" charset="-128"/>
              </a:rPr>
              <a:t>？</a:t>
            </a:r>
            <a:endParaRPr lang="en-US" altLang="ja-JP" sz="11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It depends on the </a:t>
            </a:r>
            <a:r>
              <a:rPr lang="en-US" altLang="ja-JP" sz="1050" dirty="0" smtClean="0">
                <a:solidFill>
                  <a:schemeClr val="tx1"/>
                </a:solidFill>
                <a:latin typeface="メイリオ" panose="020B0604030504040204" pitchFamily="50" charset="-128"/>
                <a:ea typeface="メイリオ" panose="020B0604030504040204" pitchFamily="50" charset="-128"/>
              </a:rPr>
              <a:t>type of the respondents and they type of the business you are in. According to our experience, B2C business has a response rate about 10 to 20% while B2B business would earn a higher response rate, at about 50 to 70%. Giving incentives to the respondents improves response rate.</a:t>
            </a:r>
          </a:p>
          <a:p>
            <a:pPr>
              <a:lnSpc>
                <a:spcPct val="150000"/>
              </a:lnSpc>
            </a:pPr>
            <a:endParaRPr lang="en-US" altLang="ja-JP" sz="1200" u="sng" dirty="0" smtClean="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smtClean="0">
                <a:solidFill>
                  <a:srgbClr val="1D2088"/>
                </a:solidFill>
                <a:latin typeface="メイリオ" panose="020B0604030504040204" pitchFamily="50" charset="-128"/>
                <a:ea typeface="メイリオ" panose="020B0604030504040204" pitchFamily="50" charset="-128"/>
              </a:rPr>
              <a:t>Is your service applicable to B2B business</a:t>
            </a:r>
            <a:r>
              <a:rPr lang="ja-JP" altLang="en-US" sz="1100" b="1" u="sng" dirty="0" smtClean="0">
                <a:solidFill>
                  <a:srgbClr val="1D2088"/>
                </a:solidFill>
                <a:latin typeface="メイリオ" panose="020B0604030504040204" pitchFamily="50" charset="-128"/>
                <a:ea typeface="メイリオ" panose="020B0604030504040204" pitchFamily="50" charset="-128"/>
              </a:rPr>
              <a:t>？</a:t>
            </a:r>
            <a:endParaRPr lang="en-US" altLang="ja-JP" sz="11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Yes, of course. </a:t>
            </a:r>
            <a:r>
              <a:rPr lang="en-US" altLang="ja-JP" sz="1050" dirty="0" smtClean="0">
                <a:solidFill>
                  <a:schemeClr val="tx1"/>
                </a:solidFill>
                <a:latin typeface="メイリオ" panose="020B0604030504040204" pitchFamily="50" charset="-128"/>
                <a:ea typeface="メイリオ" panose="020B0604030504040204" pitchFamily="50" charset="-128"/>
              </a:rPr>
              <a:t>We consider all kind of customers are important. There is strong correlation between NPS and profitability in B2B business.</a:t>
            </a:r>
            <a:endParaRPr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For details, pl</a:t>
            </a:r>
            <a:r>
              <a:rPr lang="en-US" altLang="ja-JP" sz="1050" dirty="0" smtClean="0">
                <a:solidFill>
                  <a:schemeClr val="tx1"/>
                </a:solidFill>
                <a:latin typeface="メイリオ" panose="020B0604030504040204" pitchFamily="50" charset="-128"/>
                <a:ea typeface="メイリオ" panose="020B0604030504040204" pitchFamily="50" charset="-128"/>
              </a:rPr>
              <a:t>ease see the following link (in Japanese) </a:t>
            </a:r>
            <a:r>
              <a:rPr lang="en-US" altLang="ja-JP" sz="1050" dirty="0" smtClean="0">
                <a:solidFill>
                  <a:schemeClr val="tx1"/>
                </a:solidFill>
                <a:latin typeface="メイリオ" panose="020B0604030504040204" pitchFamily="50" charset="-128"/>
                <a:ea typeface="メイリオ" panose="020B0604030504040204" pitchFamily="50" charset="-128"/>
                <a:hlinkClick r:id="rId3"/>
              </a:rPr>
              <a:t>https</a:t>
            </a:r>
            <a:r>
              <a:rPr lang="en-US" altLang="ja-JP" sz="1050" dirty="0">
                <a:solidFill>
                  <a:schemeClr val="tx1"/>
                </a:solidFill>
                <a:latin typeface="メイリオ" panose="020B0604030504040204" pitchFamily="50" charset="-128"/>
                <a:ea typeface="メイリオ" panose="020B0604030504040204" pitchFamily="50" charset="-128"/>
                <a:hlinkClick r:id="rId3"/>
              </a:rPr>
              <a:t>://webtan.impress.co.jp/e/2018/01/25/27984</a:t>
            </a:r>
            <a:endParaRPr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lang="en-US" altLang="ja-JP" sz="1050" dirty="0">
              <a:solidFill>
                <a:srgbClr val="E40C86"/>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smtClean="0">
                <a:solidFill>
                  <a:srgbClr val="1D2088"/>
                </a:solidFill>
                <a:latin typeface="メイリオ" panose="020B0604030504040204" pitchFamily="50" charset="-128"/>
                <a:ea typeface="メイリオ" panose="020B0604030504040204" pitchFamily="50" charset="-128"/>
              </a:rPr>
              <a:t>How often should I conduct the survey</a:t>
            </a:r>
            <a:r>
              <a:rPr lang="ja-JP" altLang="en-US" sz="1100" b="1" u="sng" dirty="0" smtClean="0">
                <a:solidFill>
                  <a:srgbClr val="1D2088"/>
                </a:solidFill>
                <a:latin typeface="メイリオ" panose="020B0604030504040204" pitchFamily="50" charset="-128"/>
                <a:ea typeface="メイリオ" panose="020B0604030504040204" pitchFamily="50" charset="-128"/>
              </a:rPr>
              <a:t>？</a:t>
            </a:r>
            <a:endParaRPr lang="en-US" altLang="ja-JP" sz="11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Normally, twice a year or once every three months.</a:t>
            </a:r>
            <a:endParaRPr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lang="en-US" altLang="ja-JP" sz="1050" dirty="0" smtClean="0">
                <a:solidFill>
                  <a:schemeClr val="tx1"/>
                </a:solidFill>
                <a:latin typeface="メイリオ" panose="020B0604030504040204" pitchFamily="50" charset="-128"/>
                <a:ea typeface="メイリオ" panose="020B0604030504040204" pitchFamily="50" charset="-128"/>
              </a:rPr>
              <a:t>It depends on your strategy and your resources. However, we recommend you should have full PDCA cycle in your schedule when you implement our product. </a:t>
            </a:r>
            <a:endParaRPr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lang="en-US" altLang="ja-JP" sz="1050" dirty="0">
              <a:solidFill>
                <a:srgbClr val="E40C8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50302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1" lang="en-US" altLang="ja-JP" b="1" dirty="0" smtClean="0"/>
              <a:t>FAQs</a:t>
            </a:r>
            <a:endParaRPr kumimoji="1" lang="ja-JP" altLang="en-US" b="1" dirty="0"/>
          </a:p>
        </p:txBody>
      </p:sp>
      <p:sp>
        <p:nvSpPr>
          <p:cNvPr id="52" name="正方形/長方形 51"/>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4" name="正方形/長方形 53"/>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5" name="正方形/長方形 54"/>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6" name="正方形/長方形 55"/>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7" name="正方形/長方形 56"/>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8" name="正方形/長方形 47"/>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9" name="正方形/長方形 48"/>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265325" y="1086994"/>
            <a:ext cx="4687676" cy="5453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50000"/>
              </a:lnSpc>
            </a:pPr>
            <a:r>
              <a:rPr lang="en-US" altLang="ja-JP" sz="1400" b="1" u="sng" dirty="0" smtClean="0">
                <a:solidFill>
                  <a:srgbClr val="1D2088"/>
                </a:solidFill>
                <a:latin typeface="メイリオ" panose="020B0604030504040204" pitchFamily="50" charset="-128"/>
                <a:ea typeface="メイリオ" panose="020B0604030504040204" pitchFamily="50" charset="-128"/>
              </a:rPr>
              <a:t>Should I collect data from the same respondent</a:t>
            </a:r>
            <a:r>
              <a:rPr lang="ja-JP" altLang="en-US" sz="1400" b="1" u="sng" dirty="0" smtClean="0">
                <a:solidFill>
                  <a:srgbClr val="1D2088"/>
                </a:solidFill>
                <a:latin typeface="メイリオ" panose="020B0604030504040204" pitchFamily="50" charset="-128"/>
                <a:ea typeface="メイリオ" panose="020B0604030504040204" pitchFamily="50" charset="-128"/>
              </a:rPr>
              <a:t>？</a:t>
            </a:r>
            <a:endParaRPr lang="en-US" altLang="ja-JP" sz="14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200" dirty="0" smtClean="0">
                <a:solidFill>
                  <a:schemeClr val="tx1"/>
                </a:solidFill>
                <a:latin typeface="メイリオ" panose="020B0604030504040204" pitchFamily="50" charset="-128"/>
                <a:ea typeface="メイリオ" panose="020B0604030504040204" pitchFamily="50" charset="-128"/>
              </a:rPr>
              <a:t>Yes. We recommend you should do it for different collection cycles. Your customers response differently in different period of time. Normally, it is one of our target of analysis. (i.e. To observe different behavior of the same type of customer)</a:t>
            </a:r>
          </a:p>
          <a:p>
            <a:pPr>
              <a:lnSpc>
                <a:spcPct val="150000"/>
              </a:lnSpc>
            </a:pPr>
            <a:r>
              <a:rPr lang="en-US" altLang="ja-JP" sz="1200" dirty="0" smtClean="0">
                <a:solidFill>
                  <a:schemeClr val="tx1"/>
                </a:solidFill>
                <a:latin typeface="メイリオ" panose="020B0604030504040204" pitchFamily="50" charset="-128"/>
                <a:ea typeface="メイリオ" panose="020B0604030504040204" pitchFamily="50" charset="-128"/>
              </a:rPr>
              <a:t> </a:t>
            </a:r>
            <a:endParaRPr lang="en-US" altLang="ja-JP" sz="1200" b="1" u="sng" dirty="0" smtClean="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200" b="1" u="sng" dirty="0" smtClean="0">
                <a:solidFill>
                  <a:srgbClr val="1D2088"/>
                </a:solidFill>
                <a:latin typeface="メイリオ" panose="020B0604030504040204" pitchFamily="50" charset="-128"/>
                <a:ea typeface="メイリオ" panose="020B0604030504040204" pitchFamily="50" charset="-128"/>
              </a:rPr>
              <a:t>Can I find out which member response to certain questions</a:t>
            </a:r>
            <a:r>
              <a:rPr lang="ja-JP" altLang="en-US" sz="1200" b="1" u="sng" dirty="0" smtClean="0">
                <a:solidFill>
                  <a:srgbClr val="1D2088"/>
                </a:solidFill>
                <a:latin typeface="メイリオ" panose="020B0604030504040204" pitchFamily="50" charset="-128"/>
                <a:ea typeface="メイリオ" panose="020B0604030504040204" pitchFamily="50" charset="-128"/>
              </a:rPr>
              <a:t>？</a:t>
            </a:r>
            <a:endParaRPr lang="en-US" altLang="ja-JP" sz="12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100" dirty="0" smtClean="0">
                <a:solidFill>
                  <a:schemeClr val="tx1"/>
                </a:solidFill>
                <a:latin typeface="メイリオ" panose="020B0604030504040204" pitchFamily="50" charset="-128"/>
                <a:ea typeface="メイリオ" panose="020B0604030504040204" pitchFamily="50" charset="-128"/>
              </a:rPr>
              <a:t>Yes. It is possible.</a:t>
            </a:r>
            <a:endParaRPr lang="en-US" altLang="ja-JP" sz="1100" dirty="0">
              <a:solidFill>
                <a:schemeClr val="tx1"/>
              </a:solidFill>
              <a:latin typeface="メイリオ" panose="020B0604030504040204" pitchFamily="50" charset="-128"/>
              <a:ea typeface="メイリオ" panose="020B0604030504040204" pitchFamily="50" charset="-128"/>
            </a:endParaRPr>
          </a:p>
          <a:p>
            <a:pPr>
              <a:lnSpc>
                <a:spcPct val="150000"/>
              </a:lnSpc>
            </a:pPr>
            <a:r>
              <a:rPr lang="en-US" altLang="ja-JP" sz="1100" dirty="0" smtClean="0">
                <a:solidFill>
                  <a:schemeClr val="tx1"/>
                </a:solidFill>
                <a:latin typeface="メイリオ" panose="020B0604030504040204" pitchFamily="50" charset="-128"/>
                <a:ea typeface="メイリオ" panose="020B0604030504040204" pitchFamily="50" charset="-128"/>
              </a:rPr>
              <a:t>There are several ways to do it. Please contact us for details.</a:t>
            </a:r>
            <a:endParaRPr lang="en-US" altLang="ja-JP" sz="1100" dirty="0">
              <a:solidFill>
                <a:schemeClr val="tx1"/>
              </a:solidFill>
              <a:latin typeface="メイリオ" panose="020B0604030504040204" pitchFamily="50" charset="-128"/>
              <a:ea typeface="メイリオ" panose="020B0604030504040204" pitchFamily="50" charset="-128"/>
            </a:endParaRPr>
          </a:p>
          <a:p>
            <a:pPr>
              <a:lnSpc>
                <a:spcPct val="150000"/>
              </a:lnSpc>
            </a:pPr>
            <a:endParaRPr lang="en-US" altLang="ja-JP" sz="1200" dirty="0">
              <a:solidFill>
                <a:srgbClr val="E40C86"/>
              </a:solidFill>
              <a:latin typeface="メイリオ" panose="020B0604030504040204" pitchFamily="50" charset="-128"/>
              <a:ea typeface="メイリオ" panose="020B0604030504040204" pitchFamily="50" charset="-128"/>
            </a:endParaRPr>
          </a:p>
          <a:p>
            <a:pPr>
              <a:lnSpc>
                <a:spcPct val="150000"/>
              </a:lnSpc>
            </a:pPr>
            <a:r>
              <a:rPr lang="en-US" altLang="ja-JP" sz="1200" b="1" u="sng" dirty="0" smtClean="0">
                <a:solidFill>
                  <a:srgbClr val="1D2088"/>
                </a:solidFill>
                <a:latin typeface="メイリオ" panose="020B0604030504040204" pitchFamily="50" charset="-128"/>
                <a:ea typeface="メイリオ" panose="020B0604030504040204" pitchFamily="50" charset="-128"/>
              </a:rPr>
              <a:t>Can I use your platform for survey distribution</a:t>
            </a:r>
            <a:r>
              <a:rPr lang="ja-JP" altLang="en-US" sz="1200" b="1" u="sng" dirty="0" smtClean="0">
                <a:solidFill>
                  <a:srgbClr val="1D2088"/>
                </a:solidFill>
                <a:latin typeface="メイリオ" panose="020B0604030504040204" pitchFamily="50" charset="-128"/>
                <a:ea typeface="メイリオ" panose="020B0604030504040204" pitchFamily="50" charset="-128"/>
              </a:rPr>
              <a:t>？</a:t>
            </a:r>
            <a:endParaRPr lang="en-US" altLang="ja-JP" sz="12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100" dirty="0" smtClean="0">
                <a:solidFill>
                  <a:schemeClr val="tx1"/>
                </a:solidFill>
                <a:latin typeface="メイリオ" panose="020B0604030504040204" pitchFamily="50" charset="-128"/>
                <a:ea typeface="メイリオ" panose="020B0604030504040204" pitchFamily="50" charset="-128"/>
              </a:rPr>
              <a:t>There is no survey distribution function in our system. However, our </a:t>
            </a:r>
            <a:r>
              <a:rPr lang="en-US" altLang="ja-JP" sz="1100" dirty="0" smtClean="0">
                <a:solidFill>
                  <a:schemeClr val="tx1"/>
                </a:solidFill>
                <a:latin typeface="メイリオ" panose="020B0604030504040204" pitchFamily="50" charset="-128"/>
                <a:ea typeface="メイリオ" panose="020B0604030504040204" pitchFamily="50" charset="-128"/>
              </a:rPr>
              <a:t>customer success representative would </a:t>
            </a:r>
            <a:r>
              <a:rPr lang="en-US" altLang="ja-JP" sz="1100" dirty="0" smtClean="0">
                <a:solidFill>
                  <a:schemeClr val="tx1"/>
                </a:solidFill>
                <a:latin typeface="メイリオ" panose="020B0604030504040204" pitchFamily="50" charset="-128"/>
                <a:ea typeface="メイリオ" panose="020B0604030504040204" pitchFamily="50" charset="-128"/>
              </a:rPr>
              <a:t>recommend you tools and our partners for the distribution.</a:t>
            </a:r>
            <a:endParaRPr lang="en-US" altLang="ja-JP" sz="1100" dirty="0">
              <a:solidFill>
                <a:schemeClr val="tx1"/>
              </a:solidFill>
              <a:latin typeface="メイリオ" panose="020B0604030504040204" pitchFamily="50" charset="-128"/>
              <a:ea typeface="メイリオ" panose="020B0604030504040204" pitchFamily="50" charset="-128"/>
            </a:endParaRPr>
          </a:p>
        </p:txBody>
      </p:sp>
      <p:sp>
        <p:nvSpPr>
          <p:cNvPr id="12" name="正方形/長方形 10"/>
          <p:cNvSpPr/>
          <p:nvPr/>
        </p:nvSpPr>
        <p:spPr>
          <a:xfrm>
            <a:off x="5044022" y="1103313"/>
            <a:ext cx="4687676" cy="5453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50000"/>
              </a:lnSpc>
            </a:pPr>
            <a:r>
              <a:rPr lang="en-US" altLang="ja-JP" sz="1200" b="1" u="sng" dirty="0" smtClean="0">
                <a:solidFill>
                  <a:srgbClr val="1D2088"/>
                </a:solidFill>
                <a:latin typeface="メイリオ" panose="020B0604030504040204" pitchFamily="50" charset="-128"/>
                <a:ea typeface="メイリオ" panose="020B0604030504040204" pitchFamily="50" charset="-128"/>
              </a:rPr>
              <a:t>What is a good NPS®</a:t>
            </a:r>
            <a:r>
              <a:rPr lang="ja-JP" altLang="en-US" sz="1200" b="1" u="sng" dirty="0" smtClean="0">
                <a:solidFill>
                  <a:srgbClr val="1D2088"/>
                </a:solidFill>
                <a:latin typeface="メイリオ" panose="020B0604030504040204" pitchFamily="50" charset="-128"/>
                <a:ea typeface="メイリオ" panose="020B0604030504040204" pitchFamily="50" charset="-128"/>
              </a:rPr>
              <a:t>？</a:t>
            </a:r>
            <a:endParaRPr lang="en-US" altLang="ja-JP" sz="1200" b="1" u="sng" dirty="0">
              <a:solidFill>
                <a:srgbClr val="1D2088"/>
              </a:solidFill>
              <a:latin typeface="メイリオ" panose="020B0604030504040204" pitchFamily="50" charset="-128"/>
              <a:ea typeface="メイリオ" panose="020B0604030504040204" pitchFamily="50" charset="-128"/>
            </a:endParaRPr>
          </a:p>
          <a:p>
            <a:pPr>
              <a:lnSpc>
                <a:spcPct val="150000"/>
              </a:lnSpc>
            </a:pPr>
            <a:r>
              <a:rPr lang="en-US" altLang="ja-JP" sz="1100" dirty="0" smtClean="0">
                <a:solidFill>
                  <a:schemeClr val="tx1"/>
                </a:solidFill>
                <a:latin typeface="メイリオ" panose="020B0604030504040204" pitchFamily="50" charset="-128"/>
                <a:ea typeface="メイリオ" panose="020B0604030504040204" pitchFamily="50" charset="-128"/>
              </a:rPr>
              <a:t>Although the higher NP</a:t>
            </a:r>
            <a:r>
              <a:rPr lang="en-US" altLang="ja-JP" sz="1100" dirty="0" smtClean="0">
                <a:solidFill>
                  <a:srgbClr val="000000"/>
                </a:solidFill>
                <a:latin typeface="メイリオ" panose="020B0604030504040204" pitchFamily="50" charset="-128"/>
                <a:ea typeface="メイリオ" panose="020B0604030504040204" pitchFamily="50" charset="-128"/>
              </a:rPr>
              <a:t>S</a:t>
            </a:r>
            <a:r>
              <a:rPr lang="en-US" altLang="ja-JP" sz="1100" dirty="0" smtClean="0">
                <a:solidFill>
                  <a:srgbClr val="000000"/>
                </a:solidFill>
                <a:latin typeface="メイリオ" panose="020B0604030504040204" pitchFamily="50" charset="-128"/>
                <a:ea typeface="メイリオ" panose="020B0604030504040204" pitchFamily="50" charset="-128"/>
              </a:rPr>
              <a:t>®, the better it is. However, different industries have different trails about the term “good” or “high”. </a:t>
            </a:r>
            <a:endParaRPr lang="en-US" altLang="ja-JP" sz="1100" dirty="0">
              <a:solidFill>
                <a:srgbClr val="000000"/>
              </a:solidFill>
              <a:latin typeface="メイリオ" panose="020B0604030504040204" pitchFamily="50" charset="-128"/>
              <a:ea typeface="メイリオ" panose="020B0604030504040204" pitchFamily="50" charset="-128"/>
            </a:endParaRPr>
          </a:p>
          <a:p>
            <a:pPr>
              <a:lnSpc>
                <a:spcPct val="150000"/>
              </a:lnSpc>
            </a:pPr>
            <a:r>
              <a:rPr lang="en-US" altLang="ja-JP" sz="1100" dirty="0" smtClean="0">
                <a:solidFill>
                  <a:schemeClr val="tx1"/>
                </a:solidFill>
                <a:latin typeface="メイリオ" panose="020B0604030504040204" pitchFamily="50" charset="-128"/>
                <a:ea typeface="メイリオ" panose="020B0604030504040204" pitchFamily="50" charset="-128"/>
              </a:rPr>
              <a:t>We could provide you the industrial benchmark for your reference.</a:t>
            </a:r>
            <a:endParaRPr lang="en-US" altLang="ja-JP" sz="1100" dirty="0">
              <a:solidFill>
                <a:schemeClr val="tx1"/>
              </a:solidFill>
              <a:latin typeface="メイリオ" panose="020B0604030504040204" pitchFamily="50" charset="-128"/>
              <a:ea typeface="メイリオ" panose="020B0604030504040204" pitchFamily="50" charset="-128"/>
            </a:endParaRPr>
          </a:p>
          <a:p>
            <a:pPr>
              <a:lnSpc>
                <a:spcPct val="150000"/>
              </a:lnSpc>
            </a:pPr>
            <a:endParaRPr lang="en-US" altLang="ja-JP" sz="1200" dirty="0">
              <a:solidFill>
                <a:srgbClr val="E40C86"/>
              </a:solidFill>
              <a:latin typeface="メイリオ" panose="020B0604030504040204" pitchFamily="50" charset="-128"/>
              <a:ea typeface="メイリオ" panose="020B0604030504040204" pitchFamily="50" charset="-128"/>
            </a:endParaRPr>
          </a:p>
          <a:p>
            <a:pPr>
              <a:lnSpc>
                <a:spcPct val="150000"/>
              </a:lnSpc>
            </a:pPr>
            <a:r>
              <a:rPr lang="en-US" altLang="ja-JP" sz="1200" b="1" u="sng" dirty="0" smtClean="0">
                <a:solidFill>
                  <a:srgbClr val="1D2088"/>
                </a:solidFill>
                <a:latin typeface="メイリオ" panose="020B0604030504040204" pitchFamily="50" charset="-128"/>
                <a:ea typeface="メイリオ" panose="020B0604030504040204" pitchFamily="50" charset="-128"/>
              </a:rPr>
              <a:t>How </a:t>
            </a:r>
            <a:r>
              <a:rPr lang="en-US" altLang="ja-JP" sz="1200" b="1" u="sng" dirty="0" smtClean="0">
                <a:solidFill>
                  <a:srgbClr val="1D2088"/>
                </a:solidFill>
                <a:latin typeface="メイリオ" panose="020B0604030504040204" pitchFamily="50" charset="-128"/>
                <a:ea typeface="メイリオ" panose="020B0604030504040204" pitchFamily="50" charset="-128"/>
              </a:rPr>
              <a:t>could I improve the </a:t>
            </a:r>
            <a:r>
              <a:rPr lang="en-US" altLang="ja-JP" sz="1200" b="1" u="sng" dirty="0" smtClean="0">
                <a:solidFill>
                  <a:srgbClr val="1D2088"/>
                </a:solidFill>
                <a:latin typeface="メイリオ" panose="020B0604030504040204" pitchFamily="50" charset="-128"/>
                <a:ea typeface="メイリオ" panose="020B0604030504040204" pitchFamily="50" charset="-128"/>
              </a:rPr>
              <a:t>NPS®</a:t>
            </a:r>
            <a:r>
              <a:rPr lang="ja-JP" altLang="en-US" sz="1200" b="1" u="sng" dirty="0" smtClean="0">
                <a:solidFill>
                  <a:srgbClr val="1D2088"/>
                </a:solidFill>
                <a:latin typeface="メイリオ" panose="020B0604030504040204" pitchFamily="50" charset="-128"/>
                <a:ea typeface="メイリオ" panose="020B0604030504040204" pitchFamily="50" charset="-128"/>
              </a:rPr>
              <a:t>？</a:t>
            </a:r>
            <a:endParaRPr lang="en-US" altLang="ja-JP" sz="1200" b="1" dirty="0">
              <a:solidFill>
                <a:srgbClr val="E40C86"/>
              </a:solidFill>
              <a:latin typeface="メイリオ" panose="020B0604030504040204" pitchFamily="50" charset="-128"/>
              <a:ea typeface="メイリオ" panose="020B0604030504040204" pitchFamily="50" charset="-128"/>
            </a:endParaRPr>
          </a:p>
          <a:p>
            <a:pPr>
              <a:lnSpc>
                <a:spcPct val="150000"/>
              </a:lnSpc>
            </a:pPr>
            <a:r>
              <a:rPr lang="en-US" altLang="ja-JP" sz="1100" dirty="0" smtClean="0">
                <a:solidFill>
                  <a:schemeClr val="tx1"/>
                </a:solidFill>
                <a:latin typeface="メイリオ" panose="020B0604030504040204" pitchFamily="50" charset="-128"/>
                <a:ea typeface="メイリオ" panose="020B0604030504040204" pitchFamily="50" charset="-128"/>
              </a:rPr>
              <a:t>We do not propose any suggestions for improvement. We understand that our clients know themselves more than we do. </a:t>
            </a:r>
            <a:r>
              <a:rPr lang="en-US" altLang="ja-JP" sz="1100" dirty="0" smtClean="0">
                <a:solidFill>
                  <a:schemeClr val="tx1"/>
                </a:solidFill>
                <a:latin typeface="メイリオ" panose="020B0604030504040204" pitchFamily="50" charset="-128"/>
                <a:ea typeface="メイリオ" panose="020B0604030504040204" pitchFamily="50" charset="-128"/>
              </a:rPr>
              <a:t>We provide them technology and skills to understand the issues and they will find our the solutions from our information.</a:t>
            </a:r>
            <a:endParaRPr lang="en-US" altLang="ja-JP" sz="1100" dirty="0">
              <a:solidFill>
                <a:schemeClr val="tx1"/>
              </a:solidFill>
              <a:latin typeface="メイリオ" panose="020B0604030504040204" pitchFamily="50" charset="-128"/>
              <a:ea typeface="メイリオ" panose="020B0604030504040204" pitchFamily="50" charset="-128"/>
            </a:endParaRPr>
          </a:p>
          <a:p>
            <a:pPr>
              <a:lnSpc>
                <a:spcPct val="150000"/>
              </a:lnSpc>
            </a:pPr>
            <a:r>
              <a:rPr lang="en-US" altLang="ja-JP" sz="1100" dirty="0" smtClean="0">
                <a:solidFill>
                  <a:schemeClr val="tx1"/>
                </a:solidFill>
                <a:latin typeface="メイリオ" panose="020B0604030504040204" pitchFamily="50" charset="-128"/>
                <a:ea typeface="メイリオ" panose="020B0604030504040204" pitchFamily="50" charset="-128"/>
              </a:rPr>
              <a:t>Although we do not give you specific solutions, we share experience and cases of other successful companies we cooperated with. We could also introduce our external partners, such as consultants, who are familiar with our system and your issues.</a:t>
            </a:r>
            <a:endParaRPr lang="en-US" altLang="ja-JP" sz="11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13115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130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t>About us</a:t>
            </a:r>
            <a:endParaRPr kumimoji="1" lang="ja-JP" altLang="en-US" b="1" dirty="0"/>
          </a:p>
        </p:txBody>
      </p:sp>
      <p:sp>
        <p:nvSpPr>
          <p:cNvPr id="3" name="正方形/長方形 2">
            <a:extLst>
              <a:ext uri="{FF2B5EF4-FFF2-40B4-BE49-F238E27FC236}">
                <a16:creationId xmlns:a16="http://schemas.microsoft.com/office/drawing/2014/main" xmlns="" id="{67C55135-17D8-41EA-90CC-8C90314D4D0C}"/>
              </a:ext>
            </a:extLst>
          </p:cNvPr>
          <p:cNvSpPr/>
          <p:nvPr/>
        </p:nvSpPr>
        <p:spPr>
          <a:xfrm>
            <a:off x="352338" y="1086995"/>
            <a:ext cx="9370501" cy="830997"/>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a:t>
            </a:r>
            <a:r>
              <a:rPr lang="en-US" altLang="ja-JP" sz="2400" b="1" dirty="0" err="1" smtClean="0">
                <a:solidFill>
                  <a:srgbClr val="1D2088"/>
                </a:solidFill>
                <a:latin typeface="游ゴシック" panose="020B0400000000000000" pitchFamily="50" charset="-128"/>
                <a:ea typeface="游ゴシック" panose="020B0400000000000000" pitchFamily="50" charset="-128"/>
              </a:rPr>
              <a:t>EmotionTech</a:t>
            </a:r>
            <a:r>
              <a:rPr lang="en-US" altLang="ja-JP" sz="2400" b="1" dirty="0" smtClean="0">
                <a:solidFill>
                  <a:srgbClr val="1D2088"/>
                </a:solidFill>
                <a:latin typeface="游ゴシック" panose="020B0400000000000000" pitchFamily="50" charset="-128"/>
                <a:ea typeface="游ゴシック" panose="020B0400000000000000" pitchFamily="50" charset="-128"/>
              </a:rPr>
              <a:t>” for customer experience management &amp;</a:t>
            </a:r>
          </a:p>
          <a:p>
            <a:r>
              <a:rPr lang="en-US" altLang="ja-JP" sz="2400" b="1" dirty="0" smtClean="0">
                <a:solidFill>
                  <a:srgbClr val="1D2088"/>
                </a:solidFill>
                <a:latin typeface="游ゴシック" panose="020B0400000000000000" pitchFamily="50" charset="-128"/>
                <a:ea typeface="游ゴシック" panose="020B0400000000000000" pitchFamily="50" charset="-128"/>
              </a:rPr>
              <a:t>“</a:t>
            </a:r>
            <a:r>
              <a:rPr lang="en-US" altLang="ja-JP" sz="2400" b="1" dirty="0" err="1" smtClean="0">
                <a:solidFill>
                  <a:srgbClr val="1D2088"/>
                </a:solidFill>
                <a:latin typeface="游ゴシック" panose="020B0400000000000000" pitchFamily="50" charset="-128"/>
                <a:ea typeface="游ゴシック" panose="020B0400000000000000" pitchFamily="50" charset="-128"/>
              </a:rPr>
              <a:t>EmployeeTech</a:t>
            </a:r>
            <a:r>
              <a:rPr lang="en-US" altLang="ja-JP" sz="2400" b="1" dirty="0" smtClean="0">
                <a:solidFill>
                  <a:srgbClr val="1D2088"/>
                </a:solidFill>
                <a:latin typeface="游ゴシック" panose="020B0400000000000000" pitchFamily="50" charset="-128"/>
                <a:ea typeface="游ゴシック" panose="020B0400000000000000" pitchFamily="50" charset="-128"/>
              </a:rPr>
              <a:t>” for employee experience management</a:t>
            </a:r>
            <a:r>
              <a:rPr lang="en-US" altLang="ja-JP" sz="2400" b="1" dirty="0" smtClean="0">
                <a:solidFill>
                  <a:srgbClr val="1D2088"/>
                </a:solidFill>
                <a:latin typeface="游ゴシック" panose="020B0400000000000000" pitchFamily="50" charset="-128"/>
                <a:ea typeface="游ゴシック" panose="020B0400000000000000" pitchFamily="50" charset="-128"/>
              </a:rPr>
              <a:t> </a:t>
            </a:r>
            <a:endParaRPr lang="ja-JP" altLang="en-US" sz="2400" b="1" dirty="0">
              <a:solidFill>
                <a:srgbClr val="1D2088"/>
              </a:solidFill>
              <a:latin typeface="游ゴシック" panose="020B0400000000000000" pitchFamily="50" charset="-128"/>
              <a:ea typeface="游ゴシック" panose="020B0400000000000000" pitchFamily="50" charset="-128"/>
            </a:endParaRPr>
          </a:p>
        </p:txBody>
      </p:sp>
      <p:graphicFrame>
        <p:nvGraphicFramePr>
          <p:cNvPr id="4" name="表 3">
            <a:extLst>
              <a:ext uri="{FF2B5EF4-FFF2-40B4-BE49-F238E27FC236}">
                <a16:creationId xmlns:a16="http://schemas.microsoft.com/office/drawing/2014/main" xmlns="" id="{07AFA001-67CE-4A4B-B28B-87BAE8781FE9}"/>
              </a:ext>
            </a:extLst>
          </p:cNvPr>
          <p:cNvGraphicFramePr>
            <a:graphicFrameLocks noGrp="1"/>
          </p:cNvGraphicFramePr>
          <p:nvPr>
            <p:extLst>
              <p:ext uri="{D42A27DB-BD31-4B8C-83A1-F6EECF244321}">
                <p14:modId xmlns:p14="http://schemas.microsoft.com/office/powerpoint/2010/main" val="2619139068"/>
              </p:ext>
            </p:extLst>
          </p:nvPr>
        </p:nvGraphicFramePr>
        <p:xfrm>
          <a:off x="290334" y="1963383"/>
          <a:ext cx="9432505" cy="4891920"/>
        </p:xfrm>
        <a:graphic>
          <a:graphicData uri="http://schemas.openxmlformats.org/drawingml/2006/table">
            <a:tbl>
              <a:tblPr firstRow="1" bandRow="1">
                <a:tableStyleId>{5940675A-B579-460E-94D1-54222C63F5DA}</a:tableStyleId>
              </a:tblPr>
              <a:tblGrid>
                <a:gridCol w="1506458">
                  <a:extLst>
                    <a:ext uri="{9D8B030D-6E8A-4147-A177-3AD203B41FA5}">
                      <a16:colId xmlns:a16="http://schemas.microsoft.com/office/drawing/2014/main" xmlns="" val="2625766952"/>
                    </a:ext>
                  </a:extLst>
                </a:gridCol>
                <a:gridCol w="7926047">
                  <a:extLst>
                    <a:ext uri="{9D8B030D-6E8A-4147-A177-3AD203B41FA5}">
                      <a16:colId xmlns:a16="http://schemas.microsoft.com/office/drawing/2014/main" xmlns="" val="1803539068"/>
                    </a:ext>
                  </a:extLst>
                </a:gridCol>
              </a:tblGrid>
              <a:tr h="388277">
                <a:tc>
                  <a:txBody>
                    <a:bodyPr/>
                    <a:lstStyle/>
                    <a:p>
                      <a:pPr algn="ctr"/>
                      <a:r>
                        <a:rPr lang="en-US" altLang="ja-JP" sz="1600" dirty="0" smtClean="0">
                          <a:solidFill>
                            <a:schemeClr val="bg1"/>
                          </a:solidFill>
                          <a:latin typeface="游ゴシック" panose="020B0400000000000000" pitchFamily="50" charset="-128"/>
                          <a:ea typeface="游ゴシック" panose="020B0400000000000000" pitchFamily="50" charset="-128"/>
                        </a:rPr>
                        <a:t>Company name</a:t>
                      </a:r>
                      <a:endParaRPr kumimoji="1" lang="ja-JP" altLang="en-US" sz="1600" dirty="0">
                        <a:solidFill>
                          <a:schemeClr val="bg1"/>
                        </a:solidFill>
                        <a:latin typeface="游ゴシック" panose="020B0400000000000000" pitchFamily="50" charset="-128"/>
                        <a:ea typeface="游ゴシック" panose="020B0400000000000000" pitchFamily="50" charset="-128"/>
                      </a:endParaRPr>
                    </a:p>
                  </a:txBody>
                  <a:tcPr anchor="ctr" anchorCtr="1">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rgbClr val="1D2088"/>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r>
                        <a:rPr lang="en-US" altLang="ja-JP" sz="1600" dirty="0" smtClean="0">
                          <a:latin typeface="游ゴシック" panose="020B0400000000000000" pitchFamily="50" charset="-128"/>
                          <a:ea typeface="游ゴシック" panose="020B0400000000000000" pitchFamily="50" charset="-128"/>
                        </a:rPr>
                        <a:t>Emotion Tech Inc.</a:t>
                      </a:r>
                      <a:r>
                        <a:rPr lang="ja-JP" altLang="en-US" sz="1600" dirty="0" smtClean="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株式</a:t>
                      </a:r>
                      <a:r>
                        <a:rPr lang="ja-JP" altLang="en-US" sz="1600" dirty="0" smtClean="0">
                          <a:latin typeface="游ゴシック" panose="020B0400000000000000" pitchFamily="50" charset="-128"/>
                          <a:ea typeface="游ゴシック" panose="020B0400000000000000" pitchFamily="50" charset="-128"/>
                        </a:rPr>
                        <a:t>会社</a:t>
                      </a:r>
                      <a:r>
                        <a:rPr lang="en-US" altLang="ja-JP" sz="1600" dirty="0" smtClean="0">
                          <a:latin typeface="游ゴシック" panose="020B0400000000000000" pitchFamily="50" charset="-128"/>
                          <a:ea typeface="游ゴシック" panose="020B0400000000000000" pitchFamily="50" charset="-128"/>
                        </a:rPr>
                        <a:t>Emotion Tech</a:t>
                      </a:r>
                      <a:r>
                        <a:rPr lang="ja-JP" altLang="en-US" sz="1600" dirty="0" smtClean="0">
                          <a:latin typeface="游ゴシック" panose="020B0400000000000000" pitchFamily="50" charset="-128"/>
                          <a:ea typeface="游ゴシック" panose="020B0400000000000000" pitchFamily="50" charset="-128"/>
                        </a:rPr>
                        <a:t>）</a:t>
                      </a:r>
                      <a:endParaRPr kumimoji="1" lang="ja-JP" altLang="en-US" sz="1600" dirty="0">
                        <a:solidFill>
                          <a:schemeClr val="tx1">
                            <a:lumMod val="75000"/>
                            <a:lumOff val="25000"/>
                          </a:schemeClr>
                        </a:solidFill>
                        <a:latin typeface="游ゴシック" panose="020B0400000000000000" pitchFamily="50" charset="-128"/>
                        <a:ea typeface="游ゴシック" panose="020B0400000000000000" pitchFamily="50" charset="-128"/>
                      </a:endParaRPr>
                    </a:p>
                  </a:txBody>
                  <a:tcPr marL="216000" anchor="ctr">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rgbClr val="1D2088"/>
                      </a:solidFill>
                      <a:prstDash val="solid"/>
                      <a:round/>
                      <a:headEnd type="none" w="med" len="med"/>
                      <a:tailEnd type="none" w="med" len="med"/>
                    </a:lnT>
                    <a:lnB w="1270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926526283"/>
                  </a:ext>
                </a:extLst>
              </a:tr>
              <a:tr h="388277">
                <a:tc>
                  <a:txBody>
                    <a:bodyPr/>
                    <a:lstStyle/>
                    <a:p>
                      <a:r>
                        <a:rPr kumimoji="1" lang="en-US" altLang="ja-JP" sz="1600" dirty="0" smtClean="0">
                          <a:solidFill>
                            <a:schemeClr val="bg1"/>
                          </a:solidFill>
                          <a:latin typeface="游ゴシック" panose="020B0400000000000000" pitchFamily="50" charset="-128"/>
                          <a:ea typeface="游ゴシック" panose="020B0400000000000000" pitchFamily="50" charset="-128"/>
                        </a:rPr>
                        <a:t>CEO</a:t>
                      </a:r>
                      <a:endParaRPr kumimoji="1" lang="ja-JP" altLang="en-US" sz="1600" dirty="0">
                        <a:solidFill>
                          <a:schemeClr val="bg1"/>
                        </a:solidFill>
                        <a:latin typeface="游ゴシック" panose="020B0400000000000000" pitchFamily="50" charset="-128"/>
                        <a:ea typeface="游ゴシック" panose="020B0400000000000000" pitchFamily="50" charset="-128"/>
                      </a:endParaRPr>
                    </a:p>
                  </a:txBody>
                  <a:tcPr anchor="ctr" anchorCtr="1">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r>
                        <a:rPr lang="en-US" altLang="ja-JP" sz="1600" dirty="0" err="1" smtClean="0">
                          <a:latin typeface="游ゴシック" panose="020B0400000000000000" pitchFamily="50" charset="-128"/>
                          <a:ea typeface="游ゴシック" panose="020B0400000000000000" pitchFamily="50" charset="-128"/>
                        </a:rPr>
                        <a:t>Imanishi</a:t>
                      </a:r>
                      <a:r>
                        <a:rPr lang="en-US" altLang="ja-JP" sz="1600" baseline="0" dirty="0" smtClean="0">
                          <a:latin typeface="游ゴシック" panose="020B0400000000000000" pitchFamily="50" charset="-128"/>
                          <a:ea typeface="游ゴシック" panose="020B0400000000000000" pitchFamily="50" charset="-128"/>
                        </a:rPr>
                        <a:t> </a:t>
                      </a:r>
                      <a:r>
                        <a:rPr lang="en-US" altLang="ja-JP" sz="1600" baseline="0" dirty="0" err="1" smtClean="0">
                          <a:latin typeface="游ゴシック" panose="020B0400000000000000" pitchFamily="50" charset="-128"/>
                          <a:ea typeface="游ゴシック" panose="020B0400000000000000" pitchFamily="50" charset="-128"/>
                        </a:rPr>
                        <a:t>Yoshimitsu</a:t>
                      </a:r>
                      <a:endParaRPr kumimoji="1" lang="ja-JP" altLang="en-US" sz="1600" dirty="0">
                        <a:solidFill>
                          <a:schemeClr val="tx1">
                            <a:lumMod val="75000"/>
                            <a:lumOff val="25000"/>
                          </a:schemeClr>
                        </a:solidFill>
                        <a:latin typeface="游ゴシック" panose="020B0400000000000000" pitchFamily="50" charset="-128"/>
                        <a:ea typeface="游ゴシック" panose="020B0400000000000000" pitchFamily="50" charset="-128"/>
                      </a:endParaRPr>
                    </a:p>
                  </a:txBody>
                  <a:tcPr marL="216000" anchor="ctr">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rgbClr val="1D2088"/>
                      </a:solidFill>
                      <a:prstDash val="solid"/>
                      <a:round/>
                      <a:headEnd type="none" w="med" len="med"/>
                      <a:tailEnd type="none" w="med" len="med"/>
                    </a:lnT>
                    <a:lnB w="1270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3951158825"/>
                  </a:ext>
                </a:extLst>
              </a:tr>
              <a:tr h="679484">
                <a:tc>
                  <a:txBody>
                    <a:bodyPr/>
                    <a:lstStyle/>
                    <a:p>
                      <a:r>
                        <a:rPr lang="en-US" altLang="ja-JP" sz="1600" dirty="0" smtClean="0">
                          <a:solidFill>
                            <a:schemeClr val="bg1"/>
                          </a:solidFill>
                          <a:latin typeface="游ゴシック" panose="020B0400000000000000" pitchFamily="50" charset="-128"/>
                          <a:ea typeface="游ゴシック" panose="020B0400000000000000" pitchFamily="50" charset="-128"/>
                        </a:rPr>
                        <a:t>Address</a:t>
                      </a:r>
                      <a:endParaRPr kumimoji="1" lang="ja-JP" altLang="en-US" sz="1600" dirty="0">
                        <a:solidFill>
                          <a:schemeClr val="bg1"/>
                        </a:solidFill>
                        <a:latin typeface="游ゴシック" panose="020B0400000000000000" pitchFamily="50" charset="-128"/>
                        <a:ea typeface="游ゴシック" panose="020B0400000000000000" pitchFamily="50" charset="-128"/>
                      </a:endParaRPr>
                    </a:p>
                  </a:txBody>
                  <a:tcPr anchor="ctr" anchorCtr="1">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smtClean="0">
                          <a:latin typeface="游ゴシック" panose="020B0400000000000000" pitchFamily="50" charset="-128"/>
                          <a:ea typeface="游ゴシック" panose="020B0400000000000000" pitchFamily="50" charset="-128"/>
                        </a:rPr>
                        <a:t>Office: Floor</a:t>
                      </a:r>
                      <a:r>
                        <a:rPr lang="en-US" altLang="ja-JP" sz="1600" baseline="0" dirty="0" smtClean="0">
                          <a:latin typeface="游ゴシック" panose="020B0400000000000000" pitchFamily="50" charset="-128"/>
                          <a:ea typeface="游ゴシック" panose="020B0400000000000000" pitchFamily="50" charset="-128"/>
                        </a:rPr>
                        <a:t> 4, </a:t>
                      </a:r>
                      <a:r>
                        <a:rPr lang="en-US" altLang="ja-JP" sz="1600" baseline="0" dirty="0" err="1" smtClean="0">
                          <a:latin typeface="游ゴシック" panose="020B0400000000000000" pitchFamily="50" charset="-128"/>
                          <a:ea typeface="游ゴシック" panose="020B0400000000000000" pitchFamily="50" charset="-128"/>
                        </a:rPr>
                        <a:t>Nagatacho</a:t>
                      </a:r>
                      <a:r>
                        <a:rPr lang="en-US" altLang="ja-JP" sz="1600" baseline="0" dirty="0" smtClean="0">
                          <a:latin typeface="游ゴシック" panose="020B0400000000000000" pitchFamily="50" charset="-128"/>
                          <a:ea typeface="游ゴシック" panose="020B0400000000000000" pitchFamily="50" charset="-128"/>
                        </a:rPr>
                        <a:t> GRID </a:t>
                      </a:r>
                      <a:r>
                        <a:rPr lang="en-US" altLang="ja-JP" sz="1600" baseline="0" dirty="0" err="1" smtClean="0">
                          <a:latin typeface="游ゴシック" panose="020B0400000000000000" pitchFamily="50" charset="-128"/>
                          <a:ea typeface="游ゴシック" panose="020B0400000000000000" pitchFamily="50" charset="-128"/>
                        </a:rPr>
                        <a:t>Hirakawacho</a:t>
                      </a:r>
                      <a:r>
                        <a:rPr lang="en-US" altLang="ja-JP" sz="1600" baseline="0" dirty="0" smtClean="0">
                          <a:latin typeface="游ゴシック" panose="020B0400000000000000" pitchFamily="50" charset="-128"/>
                          <a:ea typeface="游ゴシック" panose="020B0400000000000000" pitchFamily="50" charset="-128"/>
                        </a:rPr>
                        <a:t> 2-5-3, Tokyo</a:t>
                      </a:r>
                      <a:endParaRPr lang="en-US" altLang="ja-JP" sz="1600" dirty="0">
                        <a:latin typeface="游ゴシック" panose="020B0400000000000000" pitchFamily="50" charset="-128"/>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smtClean="0">
                          <a:latin typeface="游ゴシック" panose="020B0400000000000000" pitchFamily="50" charset="-128"/>
                          <a:ea typeface="游ゴシック" panose="020B0400000000000000" pitchFamily="50" charset="-128"/>
                        </a:rPr>
                        <a:t>Research</a:t>
                      </a:r>
                      <a:r>
                        <a:rPr lang="en-US" altLang="ja-JP" sz="1600" baseline="0" dirty="0" smtClean="0">
                          <a:latin typeface="游ゴシック" panose="020B0400000000000000" pitchFamily="50" charset="-128"/>
                          <a:ea typeface="游ゴシック" panose="020B0400000000000000" pitchFamily="50" charset="-128"/>
                        </a:rPr>
                        <a:t> Center: </a:t>
                      </a:r>
                      <a:r>
                        <a:rPr lang="en-US" altLang="ja-JP" sz="1600" baseline="0" dirty="0" err="1" smtClean="0">
                          <a:latin typeface="游ゴシック" panose="020B0400000000000000" pitchFamily="50" charset="-128"/>
                          <a:ea typeface="游ゴシック" panose="020B0400000000000000" pitchFamily="50" charset="-128"/>
                        </a:rPr>
                        <a:t>Waseda</a:t>
                      </a:r>
                      <a:r>
                        <a:rPr lang="en-US" altLang="ja-JP" sz="1600" baseline="0" dirty="0" smtClean="0">
                          <a:latin typeface="游ゴシック" panose="020B0400000000000000" pitchFamily="50" charset="-128"/>
                          <a:ea typeface="游ゴシック" panose="020B0400000000000000" pitchFamily="50" charset="-128"/>
                        </a:rPr>
                        <a:t> University Research Innovation Center Business Incubation Division</a:t>
                      </a:r>
                      <a:endParaRPr lang="en-US" altLang="ja-JP" sz="1600" dirty="0">
                        <a:solidFill>
                          <a:schemeClr val="tx1">
                            <a:lumMod val="75000"/>
                            <a:lumOff val="25000"/>
                          </a:schemeClr>
                        </a:solidFill>
                        <a:latin typeface="游ゴシック" panose="020B0400000000000000" pitchFamily="50" charset="-128"/>
                        <a:ea typeface="游ゴシック" panose="020B0400000000000000" pitchFamily="50" charset="-128"/>
                      </a:endParaRPr>
                    </a:p>
                  </a:txBody>
                  <a:tcPr marL="216000" anchor="ctr">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rgbClr val="1D2088"/>
                      </a:solidFill>
                      <a:prstDash val="solid"/>
                      <a:round/>
                      <a:headEnd type="none" w="med" len="med"/>
                      <a:tailEnd type="none" w="med" len="med"/>
                    </a:lnT>
                    <a:lnB w="1270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1340864731"/>
                  </a:ext>
                </a:extLst>
              </a:tr>
              <a:tr h="484951">
                <a:tc>
                  <a:txBody>
                    <a:bodyPr/>
                    <a:lstStyle/>
                    <a:p>
                      <a:pPr algn="ctr"/>
                      <a:r>
                        <a:rPr kumimoji="1" lang="en-US" altLang="ja-JP" sz="1600" dirty="0" smtClean="0">
                          <a:solidFill>
                            <a:schemeClr val="bg1"/>
                          </a:solidFill>
                          <a:latin typeface="游ゴシック" panose="020B0400000000000000" pitchFamily="50" charset="-128"/>
                          <a:ea typeface="游ゴシック" panose="020B0400000000000000" pitchFamily="50" charset="-128"/>
                        </a:rPr>
                        <a:t>Date of establishment</a:t>
                      </a:r>
                      <a:endParaRPr kumimoji="1" lang="ja-JP" altLang="en-US" sz="1600" dirty="0">
                        <a:solidFill>
                          <a:schemeClr val="bg1"/>
                        </a:solidFill>
                        <a:latin typeface="游ゴシック" panose="020B0400000000000000" pitchFamily="50" charset="-128"/>
                        <a:ea typeface="游ゴシック" panose="020B0400000000000000" pitchFamily="50" charset="-128"/>
                      </a:endParaRPr>
                    </a:p>
                  </a:txBody>
                  <a:tcPr anchor="ctr" anchorCtr="1">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r>
                        <a:rPr kumimoji="1" lang="en-US" altLang="ja-JP" sz="1600" dirty="0" smtClean="0">
                          <a:solidFill>
                            <a:schemeClr val="tx1">
                              <a:lumMod val="75000"/>
                              <a:lumOff val="25000"/>
                            </a:schemeClr>
                          </a:solidFill>
                          <a:latin typeface="游ゴシック" panose="020B0400000000000000" pitchFamily="50" charset="-128"/>
                          <a:ea typeface="游ゴシック" panose="020B0400000000000000" pitchFamily="50" charset="-128"/>
                        </a:rPr>
                        <a:t>8</a:t>
                      </a:r>
                      <a:r>
                        <a:rPr kumimoji="1" lang="en-US" altLang="ja-JP" sz="1600" baseline="30000" dirty="0" smtClean="0">
                          <a:solidFill>
                            <a:schemeClr val="tx1">
                              <a:lumMod val="75000"/>
                              <a:lumOff val="25000"/>
                            </a:schemeClr>
                          </a:solidFill>
                          <a:latin typeface="游ゴシック" panose="020B0400000000000000" pitchFamily="50" charset="-128"/>
                          <a:ea typeface="游ゴシック" panose="020B0400000000000000" pitchFamily="50" charset="-128"/>
                        </a:rPr>
                        <a:t>th</a:t>
                      </a:r>
                      <a:r>
                        <a:rPr kumimoji="1" lang="en-US" altLang="ja-JP" sz="1600" baseline="0" dirty="0" smtClean="0">
                          <a:solidFill>
                            <a:schemeClr val="tx1">
                              <a:lumMod val="75000"/>
                              <a:lumOff val="25000"/>
                            </a:schemeClr>
                          </a:solidFill>
                          <a:latin typeface="游ゴシック" panose="020B0400000000000000" pitchFamily="50" charset="-128"/>
                          <a:ea typeface="游ゴシック" panose="020B0400000000000000" pitchFamily="50" charset="-128"/>
                        </a:rPr>
                        <a:t> March, 2013</a:t>
                      </a:r>
                      <a:endParaRPr kumimoji="1" lang="ja-JP" altLang="en-US" sz="1600" dirty="0">
                        <a:solidFill>
                          <a:schemeClr val="tx1">
                            <a:lumMod val="75000"/>
                            <a:lumOff val="25000"/>
                          </a:schemeClr>
                        </a:solidFill>
                        <a:latin typeface="游ゴシック" panose="020B0400000000000000" pitchFamily="50" charset="-128"/>
                        <a:ea typeface="游ゴシック" panose="020B0400000000000000" pitchFamily="50" charset="-128"/>
                      </a:endParaRPr>
                    </a:p>
                  </a:txBody>
                  <a:tcPr marL="216000" anchor="ctr">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rgbClr val="1D2088"/>
                      </a:solidFill>
                      <a:prstDash val="solid"/>
                      <a:round/>
                      <a:headEnd type="none" w="med" len="med"/>
                      <a:tailEnd type="none" w="med" len="med"/>
                    </a:lnT>
                    <a:lnB w="1270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3583836654"/>
                  </a:ext>
                </a:extLst>
              </a:tr>
              <a:tr h="484951">
                <a:tc>
                  <a:txBody>
                    <a:bodyPr/>
                    <a:lstStyle/>
                    <a:p>
                      <a:r>
                        <a:rPr lang="ja-JP" altLang="en-US" sz="1600" dirty="0">
                          <a:solidFill>
                            <a:schemeClr val="bg1"/>
                          </a:solidFill>
                          <a:latin typeface="游ゴシック" panose="020B0400000000000000" pitchFamily="50" charset="-128"/>
                          <a:ea typeface="游ゴシック" panose="020B0400000000000000" pitchFamily="50" charset="-128"/>
                        </a:rPr>
                        <a:t>資本金</a:t>
                      </a:r>
                      <a:endParaRPr kumimoji="1" lang="ja-JP" altLang="en-US" sz="1600" dirty="0">
                        <a:solidFill>
                          <a:schemeClr val="bg1"/>
                        </a:solidFill>
                        <a:latin typeface="游ゴシック" panose="020B0400000000000000" pitchFamily="50" charset="-128"/>
                        <a:ea typeface="游ゴシック" panose="020B0400000000000000" pitchFamily="50" charset="-128"/>
                      </a:endParaRPr>
                    </a:p>
                  </a:txBody>
                  <a:tcPr anchor="ctr" anchorCtr="1">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r>
                        <a:rPr kumimoji="1" lang="en-US" altLang="ja-JP" sz="1600" kern="1200" dirty="0" smtClean="0">
                          <a:solidFill>
                            <a:schemeClr val="tx1">
                              <a:lumMod val="75000"/>
                              <a:lumOff val="25000"/>
                            </a:schemeClr>
                          </a:solidFill>
                          <a:latin typeface="游ゴシック" panose="020B0400000000000000" pitchFamily="50" charset="-128"/>
                          <a:ea typeface="游ゴシック" panose="020B0400000000000000" pitchFamily="50" charset="-128"/>
                          <a:cs typeface="+mn-cs"/>
                        </a:rPr>
                        <a:t>602 million yen (including capital reserve)</a:t>
                      </a:r>
                      <a:endParaRPr kumimoji="1" lang="ja-JP" altLang="en-US" sz="1600" kern="1200" dirty="0">
                        <a:solidFill>
                          <a:schemeClr val="tx1">
                            <a:lumMod val="75000"/>
                            <a:lumOff val="25000"/>
                          </a:schemeClr>
                        </a:solidFill>
                        <a:latin typeface="游ゴシック" panose="020B0400000000000000" pitchFamily="50" charset="-128"/>
                        <a:ea typeface="游ゴシック" panose="020B0400000000000000" pitchFamily="50" charset="-128"/>
                        <a:cs typeface="+mn-cs"/>
                      </a:endParaRPr>
                    </a:p>
                  </a:txBody>
                  <a:tcPr marL="216000" anchor="ctr">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rgbClr val="1D2088"/>
                      </a:solidFill>
                      <a:prstDash val="solid"/>
                      <a:round/>
                      <a:headEnd type="none" w="med" len="med"/>
                      <a:tailEnd type="none" w="med" len="med"/>
                    </a:lnT>
                    <a:lnB w="1270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3257489156"/>
                  </a:ext>
                </a:extLst>
              </a:tr>
              <a:tr h="970692">
                <a:tc>
                  <a:txBody>
                    <a:bodyPr/>
                    <a:lstStyle/>
                    <a:p>
                      <a:r>
                        <a:rPr lang="en-US" altLang="ja-JP" sz="1600" dirty="0" smtClean="0">
                          <a:solidFill>
                            <a:schemeClr val="bg1"/>
                          </a:solidFill>
                          <a:latin typeface="游ゴシック" panose="020B0400000000000000" pitchFamily="50" charset="-128"/>
                          <a:ea typeface="游ゴシック" panose="020B0400000000000000" pitchFamily="50" charset="-128"/>
                        </a:rPr>
                        <a:t>Business</a:t>
                      </a:r>
                      <a:endParaRPr kumimoji="1" lang="ja-JP" altLang="en-US" sz="1600" dirty="0">
                        <a:solidFill>
                          <a:schemeClr val="bg1"/>
                        </a:solidFill>
                        <a:latin typeface="游ゴシック" panose="020B0400000000000000" pitchFamily="50" charset="-128"/>
                        <a:ea typeface="游ゴシック" panose="020B0400000000000000" pitchFamily="50" charset="-128"/>
                      </a:endParaRPr>
                    </a:p>
                  </a:txBody>
                  <a:tcPr anchor="ctr" anchorCtr="1">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ltLang="ja-JP" sz="1600" b="0" u="none" dirty="0" smtClean="0">
                          <a:solidFill>
                            <a:srgbClr val="E4007F"/>
                          </a:solidFill>
                          <a:latin typeface="游ゴシック" panose="020B0400000000000000" pitchFamily="50" charset="-128"/>
                          <a:ea typeface="游ゴシック" panose="020B0400000000000000" pitchFamily="50" charset="-128"/>
                        </a:rPr>
                        <a:t>Support</a:t>
                      </a:r>
                      <a:r>
                        <a:rPr lang="en-US" altLang="ja-JP" sz="1600" b="0" u="none" baseline="0" dirty="0" smtClean="0">
                          <a:solidFill>
                            <a:srgbClr val="E4007F"/>
                          </a:solidFill>
                          <a:latin typeface="游ゴシック" panose="020B0400000000000000" pitchFamily="50" charset="-128"/>
                          <a:ea typeface="游ゴシック" panose="020B0400000000000000" pitchFamily="50" charset="-128"/>
                        </a:rPr>
                        <a:t> clients’ customer management initiative with our in-house developed cloud system “</a:t>
                      </a:r>
                      <a:r>
                        <a:rPr lang="en-US" altLang="ja-JP" sz="1600" b="0" u="none" baseline="0" dirty="0" err="1" smtClean="0">
                          <a:solidFill>
                            <a:srgbClr val="E4007F"/>
                          </a:solidFill>
                          <a:latin typeface="游ゴシック" panose="020B0400000000000000" pitchFamily="50" charset="-128"/>
                          <a:ea typeface="游ゴシック" panose="020B0400000000000000" pitchFamily="50" charset="-128"/>
                        </a:rPr>
                        <a:t>EmotionTech</a:t>
                      </a:r>
                      <a:r>
                        <a:rPr lang="en-US" altLang="ja-JP" sz="1600" b="0" u="none" baseline="0" dirty="0" smtClean="0">
                          <a:solidFill>
                            <a:srgbClr val="E4007F"/>
                          </a:solidFill>
                          <a:latin typeface="游ゴシック" panose="020B0400000000000000" pitchFamily="50" charset="-128"/>
                          <a:ea typeface="游ゴシック" panose="020B0400000000000000" pitchFamily="50" charset="-128"/>
                        </a:rPr>
                        <a:t>”.</a:t>
                      </a:r>
                      <a:endParaRPr lang="en-US" altLang="ja-JP" sz="1600" b="0" u="none" dirty="0">
                        <a:solidFill>
                          <a:srgbClr val="E4007F"/>
                        </a:solidFill>
                        <a:latin typeface="游ゴシック" panose="020B0400000000000000" pitchFamily="50" charset="-128"/>
                        <a:ea typeface="游ゴシック" panose="020B0400000000000000" pitchFamily="50" charset="-128"/>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en-US" altLang="ja-JP" sz="1600" b="0" u="none" kern="1200" dirty="0" smtClean="0">
                          <a:solidFill>
                            <a:srgbClr val="E4007F"/>
                          </a:solidFill>
                          <a:latin typeface="游ゴシック" panose="020B0400000000000000" pitchFamily="50" charset="-128"/>
                          <a:ea typeface="游ゴシック" panose="020B0400000000000000" pitchFamily="50" charset="-128"/>
                          <a:cs typeface="+mn-cs"/>
                        </a:rPr>
                        <a:t>Similarly, support clients’ employee engagement</a:t>
                      </a:r>
                      <a:r>
                        <a:rPr kumimoji="1" lang="en-US" altLang="ja-JP" sz="1600" b="0" u="none" kern="1200" baseline="0" dirty="0" smtClean="0">
                          <a:solidFill>
                            <a:srgbClr val="E4007F"/>
                          </a:solidFill>
                          <a:latin typeface="游ゴシック" panose="020B0400000000000000" pitchFamily="50" charset="-128"/>
                          <a:ea typeface="游ゴシック" panose="020B0400000000000000" pitchFamily="50" charset="-128"/>
                          <a:cs typeface="+mn-cs"/>
                        </a:rPr>
                        <a:t> program with our in-house developed cloud system “</a:t>
                      </a:r>
                      <a:r>
                        <a:rPr kumimoji="1" lang="en-US" altLang="ja-JP" sz="1600" b="0" u="none" kern="1200" baseline="0" dirty="0" err="1" smtClean="0">
                          <a:solidFill>
                            <a:srgbClr val="E4007F"/>
                          </a:solidFill>
                          <a:latin typeface="游ゴシック" panose="020B0400000000000000" pitchFamily="50" charset="-128"/>
                          <a:ea typeface="游ゴシック" panose="020B0400000000000000" pitchFamily="50" charset="-128"/>
                          <a:cs typeface="+mn-cs"/>
                        </a:rPr>
                        <a:t>EmployeeTech</a:t>
                      </a:r>
                      <a:r>
                        <a:rPr kumimoji="1" lang="en-US" altLang="ja-JP" sz="1600" b="0" u="none" kern="1200" baseline="0" dirty="0" smtClean="0">
                          <a:solidFill>
                            <a:srgbClr val="E4007F"/>
                          </a:solidFill>
                          <a:latin typeface="游ゴシック" panose="020B0400000000000000" pitchFamily="50" charset="-128"/>
                          <a:ea typeface="游ゴシック" panose="020B0400000000000000" pitchFamily="50" charset="-128"/>
                          <a:cs typeface="+mn-cs"/>
                        </a:rPr>
                        <a:t>”.</a:t>
                      </a:r>
                      <a:endParaRPr kumimoji="1" lang="en-US" altLang="ja-JP" sz="1600" b="0" u="none" kern="1200" dirty="0">
                        <a:solidFill>
                          <a:srgbClr val="E4007F"/>
                        </a:solidFill>
                        <a:latin typeface="游ゴシック" panose="020B0400000000000000" pitchFamily="50" charset="-128"/>
                        <a:ea typeface="游ゴシック" panose="020B0400000000000000" pitchFamily="50" charset="-128"/>
                        <a:cs typeface="+mn-cs"/>
                      </a:endParaRPr>
                    </a:p>
                  </a:txBody>
                  <a:tcPr marL="216000" anchor="ctr">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rgbClr val="1D2088"/>
                      </a:solidFill>
                      <a:prstDash val="solid"/>
                      <a:round/>
                      <a:headEnd type="none" w="med" len="med"/>
                      <a:tailEnd type="none" w="med" len="med"/>
                    </a:lnT>
                    <a:lnB w="1270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908836089"/>
                  </a:ext>
                </a:extLst>
              </a:tr>
              <a:tr h="970692">
                <a:tc>
                  <a:txBody>
                    <a:bodyPr/>
                    <a:lstStyle/>
                    <a:p>
                      <a:r>
                        <a:rPr lang="en-US" altLang="ja-JP" sz="1600" dirty="0" smtClean="0">
                          <a:solidFill>
                            <a:schemeClr val="bg1"/>
                          </a:solidFill>
                          <a:latin typeface="游ゴシック" panose="020B0400000000000000" pitchFamily="50" charset="-128"/>
                          <a:ea typeface="游ゴシック" panose="020B0400000000000000" pitchFamily="50" charset="-128"/>
                        </a:rPr>
                        <a:t>Patent right</a:t>
                      </a:r>
                      <a:endParaRPr kumimoji="1" lang="ja-JP" altLang="en-US" sz="1600" dirty="0">
                        <a:solidFill>
                          <a:schemeClr val="bg1"/>
                        </a:solidFill>
                        <a:latin typeface="游ゴシック" panose="020B0400000000000000" pitchFamily="50" charset="-128"/>
                        <a:ea typeface="游ゴシック" panose="020B0400000000000000" pitchFamily="50" charset="-128"/>
                      </a:endParaRPr>
                    </a:p>
                  </a:txBody>
                  <a:tcPr anchor="ctr" anchorCtr="1">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208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smtClean="0">
                          <a:solidFill>
                            <a:schemeClr val="tx1">
                              <a:lumMod val="75000"/>
                              <a:lumOff val="25000"/>
                            </a:schemeClr>
                          </a:solidFill>
                          <a:latin typeface="游ゴシック" panose="020B0400000000000000" pitchFamily="50" charset="-128"/>
                          <a:ea typeface="游ゴシック" panose="020B0400000000000000" pitchFamily="50" charset="-128"/>
                        </a:rPr>
                        <a:t>Patent No.</a:t>
                      </a:r>
                      <a:r>
                        <a:rPr lang="en-US" altLang="ja-JP" sz="1600" baseline="0" dirty="0" smtClean="0">
                          <a:solidFill>
                            <a:schemeClr val="tx1">
                              <a:lumMod val="75000"/>
                              <a:lumOff val="25000"/>
                            </a:schemeClr>
                          </a:solidFill>
                          <a:latin typeface="游ゴシック" panose="020B0400000000000000" pitchFamily="50" charset="-128"/>
                          <a:ea typeface="游ゴシック" panose="020B0400000000000000" pitchFamily="50" charset="-128"/>
                        </a:rPr>
                        <a:t> 6176813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aseline="0" dirty="0" smtClean="0">
                          <a:solidFill>
                            <a:schemeClr val="tx1">
                              <a:lumMod val="75000"/>
                              <a:lumOff val="25000"/>
                            </a:schemeClr>
                          </a:solidFill>
                          <a:latin typeface="游ゴシック" panose="020B0400000000000000" pitchFamily="50" charset="-128"/>
                          <a:ea typeface="游ゴシック" panose="020B0400000000000000" pitchFamily="50" charset="-128"/>
                        </a:rPr>
                        <a:t>Computer system for analyzing users’ rating on a subject and the method for using the system</a:t>
                      </a:r>
                      <a:endParaRPr lang="en-US" altLang="ja-JP" sz="1600" dirty="0" smtClean="0">
                        <a:solidFill>
                          <a:schemeClr val="tx1">
                            <a:lumMod val="75000"/>
                            <a:lumOff val="25000"/>
                          </a:schemeClr>
                        </a:solidFill>
                        <a:latin typeface="游ゴシック" panose="020B0400000000000000" pitchFamily="50" charset="-128"/>
                        <a:ea typeface="游ゴシック" panose="020B0400000000000000" pitchFamily="50" charset="-128"/>
                      </a:endParaRPr>
                    </a:p>
                  </a:txBody>
                  <a:tcPr marL="216000" anchor="ctr">
                    <a:lnL w="12700" cap="flat" cmpd="sng" algn="ctr">
                      <a:solidFill>
                        <a:srgbClr val="1D2088"/>
                      </a:solidFill>
                      <a:prstDash val="solid"/>
                      <a:round/>
                      <a:headEnd type="none" w="med" len="med"/>
                      <a:tailEnd type="none" w="med" len="med"/>
                    </a:lnL>
                    <a:lnR w="12700" cap="flat" cmpd="sng" algn="ctr">
                      <a:solidFill>
                        <a:srgbClr val="1D2088"/>
                      </a:solidFill>
                      <a:prstDash val="solid"/>
                      <a:round/>
                      <a:headEnd type="none" w="med" len="med"/>
                      <a:tailEnd type="none" w="med" len="med"/>
                    </a:lnR>
                    <a:lnT w="12700" cap="flat" cmpd="sng" algn="ctr">
                      <a:solidFill>
                        <a:srgbClr val="1D2088"/>
                      </a:solidFill>
                      <a:prstDash val="solid"/>
                      <a:round/>
                      <a:headEnd type="none" w="med" len="med"/>
                      <a:tailEnd type="none" w="med" len="med"/>
                    </a:lnT>
                    <a:lnB w="12700" cap="flat" cmpd="sng" algn="ctr">
                      <a:solidFill>
                        <a:srgbClr val="1D2088"/>
                      </a:solidFill>
                      <a:prstDash val="solid"/>
                      <a:round/>
                      <a:headEnd type="none" w="med" len="med"/>
                      <a:tailEnd type="none" w="med" len="med"/>
                    </a:lnB>
                  </a:tcPr>
                </a:tc>
                <a:extLst>
                  <a:ext uri="{0D108BD9-81ED-4DB2-BD59-A6C34878D82A}">
                    <a16:rowId xmlns:a16="http://schemas.microsoft.com/office/drawing/2014/main" xmlns="" val="3152420937"/>
                  </a:ext>
                </a:extLst>
              </a:tr>
            </a:tbl>
          </a:graphicData>
        </a:graphic>
      </p:graphicFrame>
      <p:sp>
        <p:nvSpPr>
          <p:cNvPr id="5" name="正方形/長方形 4"/>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278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xmlns="" id="{786F1EE8-27BC-4EAB-85FF-A3E0C07F5C77}"/>
              </a:ext>
            </a:extLst>
          </p:cNvPr>
          <p:cNvSpPr/>
          <p:nvPr/>
        </p:nvSpPr>
        <p:spPr>
          <a:xfrm>
            <a:off x="632520" y="5187449"/>
            <a:ext cx="8785790" cy="1425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title"/>
          </p:nvPr>
        </p:nvSpPr>
        <p:spPr/>
        <p:txBody>
          <a:bodyPr>
            <a:normAutofit/>
          </a:bodyPr>
          <a:lstStyle/>
          <a:p>
            <a:r>
              <a:rPr lang="en-US" altLang="ja-JP" b="1" dirty="0" smtClean="0"/>
              <a:t>What is the customer loyalty benchmark “NPS®”?</a:t>
            </a:r>
            <a:endParaRPr kumimoji="1" lang="ja-JP" altLang="en-US" b="1" dirty="0"/>
          </a:p>
        </p:txBody>
      </p:sp>
      <p:sp>
        <p:nvSpPr>
          <p:cNvPr id="35" name="テキスト ボックス 34"/>
          <p:cNvSpPr txBox="1"/>
          <p:nvPr/>
        </p:nvSpPr>
        <p:spPr>
          <a:xfrm>
            <a:off x="487268" y="4966878"/>
            <a:ext cx="8931465" cy="230832"/>
          </a:xfrm>
          <a:prstGeom prst="rect">
            <a:avLst/>
          </a:prstGeom>
          <a:noFill/>
        </p:spPr>
        <p:txBody>
          <a:bodyPr wrap="square" rtlCol="0">
            <a:spAutoFit/>
          </a:bodyPr>
          <a:lstStyle/>
          <a:p>
            <a:pPr algn="ctr"/>
            <a:r>
              <a:rPr lang="en-US" altLang="ja-JP" sz="900" dirty="0">
                <a:latin typeface="游ゴシック" panose="020B0400000000000000" pitchFamily="50" charset="-128"/>
                <a:ea typeface="游ゴシック" panose="020B0400000000000000" pitchFamily="50" charset="-128"/>
              </a:rPr>
              <a:t>NPS</a:t>
            </a:r>
            <a:r>
              <a:rPr lang="en-US" altLang="ja-JP" sz="900" dirty="0" smtClean="0">
                <a:latin typeface="游ゴシック" panose="020B0400000000000000" pitchFamily="50" charset="-128"/>
                <a:ea typeface="游ゴシック" panose="020B0400000000000000" pitchFamily="50" charset="-128"/>
              </a:rPr>
              <a:t>® has been applied by more than one-third of the top US sales companies. (Fortune 500)</a:t>
            </a:r>
            <a:endParaRPr lang="en-US" altLang="ja-JP" sz="900" dirty="0">
              <a:latin typeface="游ゴシック" panose="020B0400000000000000" pitchFamily="50" charset="-128"/>
              <a:ea typeface="游ゴシック" panose="020B0400000000000000" pitchFamily="50" charset="-128"/>
            </a:endParaRPr>
          </a:p>
        </p:txBody>
      </p:sp>
      <p:sp>
        <p:nvSpPr>
          <p:cNvPr id="39" name="テキスト ボックス 7"/>
          <p:cNvSpPr>
            <a:spLocks noChangeArrowheads="1"/>
          </p:cNvSpPr>
          <p:nvPr/>
        </p:nvSpPr>
        <p:spPr bwMode="auto">
          <a:xfrm>
            <a:off x="347489" y="6411490"/>
            <a:ext cx="9375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1pPr>
            <a:lvl2pPr marL="742950" indent="-285750">
              <a:spcBef>
                <a:spcPct val="20000"/>
              </a:spcBef>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2pPr>
            <a:lvl3pPr marL="1143000" indent="-228600">
              <a:spcBef>
                <a:spcPct val="20000"/>
              </a:spcBef>
              <a:buFont typeface="Arial" panose="020B0604020202020204" pitchFamily="34" charset="0"/>
              <a:buChar char="•"/>
              <a:defRPr kumimoji="1" sz="24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3pPr>
            <a:lvl4pPr marL="16002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4pPr>
            <a:lvl5pPr marL="20574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9pPr>
          </a:lstStyle>
          <a:p>
            <a:pPr algn="r">
              <a:spcBef>
                <a:spcPct val="0"/>
              </a:spcBef>
              <a:buNone/>
            </a:pPr>
            <a:r>
              <a:rPr lang="en-US" altLang="ja-JP" sz="800" dirty="0">
                <a:latin typeface="游ゴシック" panose="020B0400000000000000" pitchFamily="50" charset="-128"/>
                <a:ea typeface="游ゴシック" panose="020B0400000000000000" pitchFamily="50" charset="-128"/>
              </a:rPr>
              <a:t>※ </a:t>
            </a:r>
            <a:r>
              <a:rPr lang="ja-JP" altLang="en-US" sz="800" dirty="0">
                <a:latin typeface="游ゴシック" panose="020B0400000000000000" pitchFamily="50" charset="-128"/>
                <a:ea typeface="游ゴシック" panose="020B0400000000000000" pitchFamily="50" charset="-128"/>
              </a:rPr>
              <a:t>ネット・プロモーター</a:t>
            </a:r>
            <a:r>
              <a:rPr lang="en-US" altLang="ja-JP" sz="800" dirty="0">
                <a:latin typeface="游ゴシック" panose="020B0400000000000000" pitchFamily="50" charset="-128"/>
                <a:ea typeface="游ゴシック" panose="020B0400000000000000" pitchFamily="50" charset="-128"/>
              </a:rPr>
              <a:t>® </a:t>
            </a:r>
            <a:r>
              <a:rPr lang="ja-JP" altLang="en-US" sz="800" dirty="0" err="1">
                <a:latin typeface="游ゴシック" panose="020B0400000000000000" pitchFamily="50" charset="-128"/>
                <a:ea typeface="游ゴシック" panose="020B0400000000000000" pitchFamily="50" charset="-128"/>
              </a:rPr>
              <a:t>、</a:t>
            </a:r>
            <a:r>
              <a:rPr lang="ja-JP" altLang="en-US" sz="800" dirty="0">
                <a:latin typeface="游ゴシック" panose="020B0400000000000000" pitchFamily="50" charset="-128"/>
                <a:ea typeface="游ゴシック" panose="020B0400000000000000" pitchFamily="50" charset="-128"/>
              </a:rPr>
              <a:t>ネット・プロモーター・システム</a:t>
            </a:r>
            <a:r>
              <a:rPr lang="en-US" altLang="ja-JP" sz="800" dirty="0">
                <a:latin typeface="游ゴシック" panose="020B0400000000000000" pitchFamily="50" charset="-128"/>
                <a:ea typeface="游ゴシック" panose="020B0400000000000000" pitchFamily="50" charset="-128"/>
              </a:rPr>
              <a:t>® </a:t>
            </a:r>
            <a:r>
              <a:rPr lang="ja-JP" altLang="en-US" sz="800" dirty="0" err="1">
                <a:latin typeface="游ゴシック" panose="020B0400000000000000" pitchFamily="50" charset="-128"/>
                <a:ea typeface="游ゴシック" panose="020B0400000000000000" pitchFamily="50" charset="-128"/>
              </a:rPr>
              <a:t>、</a:t>
            </a:r>
            <a:r>
              <a:rPr lang="ja-JP" altLang="en-US" sz="800" dirty="0">
                <a:latin typeface="游ゴシック" panose="020B0400000000000000" pitchFamily="50" charset="-128"/>
                <a:ea typeface="游ゴシック" panose="020B0400000000000000" pitchFamily="50" charset="-128"/>
              </a:rPr>
              <a:t>ネット・プロモーター・スコア</a:t>
            </a:r>
            <a:r>
              <a:rPr lang="en-US" altLang="ja-JP" sz="800" dirty="0">
                <a:latin typeface="游ゴシック" panose="020B0400000000000000" pitchFamily="50" charset="-128"/>
                <a:ea typeface="游ゴシック" panose="020B0400000000000000" pitchFamily="50" charset="-128"/>
              </a:rPr>
              <a:t>®</a:t>
            </a:r>
            <a:r>
              <a:rPr lang="ja-JP" altLang="en-US" sz="800" dirty="0">
                <a:latin typeface="游ゴシック" panose="020B0400000000000000" pitchFamily="50" charset="-128"/>
                <a:ea typeface="游ゴシック" panose="020B0400000000000000" pitchFamily="50" charset="-128"/>
              </a:rPr>
              <a:t>及び、</a:t>
            </a:r>
            <a:r>
              <a:rPr lang="en-US" altLang="ja-JP" sz="800" dirty="0">
                <a:latin typeface="游ゴシック" panose="020B0400000000000000" pitchFamily="50" charset="-128"/>
                <a:ea typeface="游ゴシック" panose="020B0400000000000000" pitchFamily="50" charset="-128"/>
              </a:rPr>
              <a:t>NPS®</a:t>
            </a:r>
            <a:r>
              <a:rPr lang="ja-JP" altLang="en-US" sz="800" dirty="0">
                <a:latin typeface="游ゴシック" panose="020B0400000000000000" pitchFamily="50" charset="-128"/>
                <a:ea typeface="游ゴシック" panose="020B0400000000000000" pitchFamily="50" charset="-128"/>
              </a:rPr>
              <a:t>は、</a:t>
            </a:r>
            <a:endParaRPr lang="en-US" altLang="ja-JP" sz="800" dirty="0">
              <a:latin typeface="游ゴシック" panose="020B0400000000000000" pitchFamily="50" charset="-128"/>
              <a:ea typeface="游ゴシック" panose="020B0400000000000000" pitchFamily="50" charset="-128"/>
            </a:endParaRPr>
          </a:p>
          <a:p>
            <a:pPr algn="r">
              <a:spcBef>
                <a:spcPct val="0"/>
              </a:spcBef>
              <a:buNone/>
            </a:pPr>
            <a:r>
              <a:rPr lang="ja-JP" altLang="en-US" sz="800" dirty="0">
                <a:latin typeface="游ゴシック" panose="020B0400000000000000" pitchFamily="50" charset="-128"/>
                <a:ea typeface="游ゴシック" panose="020B0400000000000000" pitchFamily="50" charset="-128"/>
              </a:rPr>
              <a:t>ベイン・アンド・カンパニー、フレッド・ライクヘルド、サトメトリックス・システムズの登録商標です。</a:t>
            </a:r>
            <a:endParaRPr lang="ja-JP" altLang="en-US" sz="800" dirty="0">
              <a:latin typeface="游ゴシック" panose="020B0400000000000000" pitchFamily="50" charset="-128"/>
              <a:ea typeface="游ゴシック" panose="020B0400000000000000" pitchFamily="50" charset="-128"/>
              <a:sym typeface="ＭＳ Ｐゴシック" panose="020B0600070205080204" pitchFamily="50" charset="-128"/>
            </a:endParaRPr>
          </a:p>
        </p:txBody>
      </p:sp>
      <p:grpSp>
        <p:nvGrpSpPr>
          <p:cNvPr id="30" name="グループ化 29"/>
          <p:cNvGrpSpPr/>
          <p:nvPr/>
        </p:nvGrpSpPr>
        <p:grpSpPr>
          <a:xfrm>
            <a:off x="1363486" y="2310616"/>
            <a:ext cx="7610829" cy="2633682"/>
            <a:chOff x="1187624" y="2840061"/>
            <a:chExt cx="7610829" cy="2676766"/>
          </a:xfrm>
        </p:grpSpPr>
        <p:sp>
          <p:nvSpPr>
            <p:cNvPr id="31" name="角丸四角形 30"/>
            <p:cNvSpPr/>
            <p:nvPr/>
          </p:nvSpPr>
          <p:spPr>
            <a:xfrm>
              <a:off x="1187624" y="3244667"/>
              <a:ext cx="468000" cy="468000"/>
            </a:xfrm>
            <a:prstGeom prst="roundRect">
              <a:avLst>
                <a:gd name="adj" fmla="val 8692"/>
              </a:avLst>
            </a:prstGeom>
            <a:solidFill>
              <a:srgbClr val="FFFFFF"/>
            </a:solidFill>
            <a:ln w="25400" cap="flat" cmpd="sng" algn="ctr">
              <a:solidFill>
                <a:schemeClr val="tx1">
                  <a:lumMod val="50000"/>
                  <a:lumOff val="50000"/>
                </a:schemeClr>
              </a:solidFill>
              <a:prstDash val="solid"/>
            </a:ln>
            <a:effectLst/>
          </p:spPr>
          <p:txBody>
            <a:bodyPr rtlCol="0" anchor="ctr"/>
            <a:lstStyle/>
            <a:p>
              <a:pPr algn="ctr" fontAlgn="auto">
                <a:spcBef>
                  <a:spcPts val="0"/>
                </a:spcBef>
                <a:spcAft>
                  <a:spcPts val="0"/>
                </a:spcAft>
                <a:defRPr/>
              </a:pPr>
              <a:r>
                <a:rPr lang="en-US" altLang="ja-JP" sz="1400" kern="0" dirty="0">
                  <a:solidFill>
                    <a:srgbClr val="000000"/>
                  </a:solidFill>
                  <a:latin typeface="游ゴシック" panose="020B0400000000000000" pitchFamily="50" charset="-128"/>
                  <a:ea typeface="游ゴシック" panose="020B0400000000000000" pitchFamily="50" charset="-128"/>
                </a:rPr>
                <a:t>0</a:t>
              </a:r>
              <a:endParaRPr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32" name="角丸四角形 31"/>
            <p:cNvSpPr/>
            <p:nvPr/>
          </p:nvSpPr>
          <p:spPr>
            <a:xfrm>
              <a:off x="1830712" y="3244667"/>
              <a:ext cx="468000" cy="468000"/>
            </a:xfrm>
            <a:prstGeom prst="roundRect">
              <a:avLst>
                <a:gd name="adj" fmla="val 8692"/>
              </a:avLst>
            </a:prstGeom>
            <a:solidFill>
              <a:srgbClr val="FFFFFF"/>
            </a:solidFill>
            <a:ln w="25400" cap="flat" cmpd="sng" algn="ctr">
              <a:solidFill>
                <a:schemeClr val="tx1">
                  <a:lumMod val="50000"/>
                  <a:lumOff val="50000"/>
                </a:schemeClr>
              </a:solidFill>
              <a:prstDash val="solid"/>
            </a:ln>
            <a:effectLst/>
          </p:spPr>
          <p:txBody>
            <a:bodyPr rtlCol="0" anchor="ctr"/>
            <a:lstStyle/>
            <a:p>
              <a:pPr algn="ctr" fontAlgn="auto">
                <a:spcBef>
                  <a:spcPts val="0"/>
                </a:spcBef>
                <a:spcAft>
                  <a:spcPts val="0"/>
                </a:spcAft>
                <a:defRPr/>
              </a:pPr>
              <a:r>
                <a:rPr lang="en-US" altLang="ja-JP" sz="1400" kern="0" dirty="0">
                  <a:solidFill>
                    <a:srgbClr val="000000"/>
                  </a:solidFill>
                  <a:latin typeface="游ゴシック" panose="020B0400000000000000" pitchFamily="50" charset="-128"/>
                  <a:ea typeface="游ゴシック" panose="020B0400000000000000" pitchFamily="50" charset="-128"/>
                </a:rPr>
                <a:t>1</a:t>
              </a:r>
              <a:endParaRPr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33" name="角丸四角形 32"/>
            <p:cNvSpPr/>
            <p:nvPr/>
          </p:nvSpPr>
          <p:spPr>
            <a:xfrm>
              <a:off x="2473800" y="3244667"/>
              <a:ext cx="468000" cy="468000"/>
            </a:xfrm>
            <a:prstGeom prst="roundRect">
              <a:avLst>
                <a:gd name="adj" fmla="val 8692"/>
              </a:avLst>
            </a:prstGeom>
            <a:solidFill>
              <a:srgbClr val="FFFFFF"/>
            </a:solidFill>
            <a:ln w="25400" cap="flat" cmpd="sng" algn="ctr">
              <a:solidFill>
                <a:schemeClr val="tx1">
                  <a:lumMod val="50000"/>
                  <a:lumOff val="50000"/>
                </a:schemeClr>
              </a:solidFill>
              <a:prstDash val="solid"/>
            </a:ln>
            <a:effectLst/>
          </p:spPr>
          <p:txBody>
            <a:bodyPr rtlCol="0" anchor="ctr"/>
            <a:lstStyle/>
            <a:p>
              <a:pPr algn="ctr" fontAlgn="auto">
                <a:spcBef>
                  <a:spcPts val="0"/>
                </a:spcBef>
                <a:spcAft>
                  <a:spcPts val="0"/>
                </a:spcAft>
                <a:defRPr/>
              </a:pPr>
              <a:r>
                <a:rPr kumimoji="0" lang="en-US" altLang="ja-JP" sz="1400" kern="0" dirty="0">
                  <a:solidFill>
                    <a:srgbClr val="000000"/>
                  </a:solidFill>
                  <a:latin typeface="游ゴシック" panose="020B0400000000000000" pitchFamily="50" charset="-128"/>
                  <a:ea typeface="游ゴシック" panose="020B0400000000000000" pitchFamily="50" charset="-128"/>
                </a:rPr>
                <a:t>2</a:t>
              </a:r>
              <a:endParaRPr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34" name="角丸四角形 33"/>
            <p:cNvSpPr/>
            <p:nvPr/>
          </p:nvSpPr>
          <p:spPr>
            <a:xfrm>
              <a:off x="3116888" y="3244667"/>
              <a:ext cx="468000" cy="468000"/>
            </a:xfrm>
            <a:prstGeom prst="roundRect">
              <a:avLst>
                <a:gd name="adj" fmla="val 8692"/>
              </a:avLst>
            </a:prstGeom>
            <a:solidFill>
              <a:srgbClr val="FFFFFF"/>
            </a:solidFill>
            <a:ln w="25400" cap="flat" cmpd="sng" algn="ctr">
              <a:solidFill>
                <a:schemeClr val="tx1">
                  <a:lumMod val="50000"/>
                  <a:lumOff val="50000"/>
                </a:schemeClr>
              </a:solidFill>
              <a:prstDash val="solid"/>
            </a:ln>
            <a:effectLst/>
          </p:spPr>
          <p:txBody>
            <a:bodyPr rtlCol="0" anchor="ctr"/>
            <a:lstStyle/>
            <a:p>
              <a:pPr algn="ctr" fontAlgn="auto">
                <a:spcBef>
                  <a:spcPts val="0"/>
                </a:spcBef>
                <a:spcAft>
                  <a:spcPts val="0"/>
                </a:spcAft>
                <a:defRPr/>
              </a:pPr>
              <a:r>
                <a:rPr lang="en-US" altLang="ja-JP" sz="1400" kern="0" dirty="0">
                  <a:solidFill>
                    <a:srgbClr val="000000"/>
                  </a:solidFill>
                  <a:latin typeface="游ゴシック" panose="020B0400000000000000" pitchFamily="50" charset="-128"/>
                  <a:ea typeface="游ゴシック" panose="020B0400000000000000" pitchFamily="50" charset="-128"/>
                </a:rPr>
                <a:t>3</a:t>
              </a:r>
              <a:endParaRPr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38" name="角丸四角形 37"/>
            <p:cNvSpPr/>
            <p:nvPr/>
          </p:nvSpPr>
          <p:spPr>
            <a:xfrm>
              <a:off x="3759976" y="3244664"/>
              <a:ext cx="468000" cy="468000"/>
            </a:xfrm>
            <a:prstGeom prst="roundRect">
              <a:avLst>
                <a:gd name="adj" fmla="val 8692"/>
              </a:avLst>
            </a:prstGeom>
            <a:solidFill>
              <a:srgbClr val="FFFFFF"/>
            </a:solidFill>
            <a:ln w="25400" cap="flat" cmpd="sng" algn="ctr">
              <a:solidFill>
                <a:schemeClr val="tx1">
                  <a:lumMod val="50000"/>
                  <a:lumOff val="50000"/>
                </a:schemeClr>
              </a:solidFill>
              <a:prstDash val="solid"/>
            </a:ln>
            <a:effectLst/>
          </p:spPr>
          <p:txBody>
            <a:bodyPr rtlCol="0" anchor="ctr"/>
            <a:lstStyle/>
            <a:p>
              <a:pPr algn="ctr" fontAlgn="auto">
                <a:spcBef>
                  <a:spcPts val="0"/>
                </a:spcBef>
                <a:spcAft>
                  <a:spcPts val="0"/>
                </a:spcAft>
                <a:defRPr/>
              </a:pPr>
              <a:r>
                <a:rPr lang="en-US" altLang="ja-JP" sz="1400" kern="0" dirty="0">
                  <a:solidFill>
                    <a:srgbClr val="000000"/>
                  </a:solidFill>
                  <a:latin typeface="游ゴシック" panose="020B0400000000000000" pitchFamily="50" charset="-128"/>
                  <a:ea typeface="游ゴシック" panose="020B0400000000000000" pitchFamily="50" charset="-128"/>
                </a:rPr>
                <a:t>4</a:t>
              </a:r>
              <a:endParaRPr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40" name="角丸四角形 39"/>
            <p:cNvSpPr/>
            <p:nvPr/>
          </p:nvSpPr>
          <p:spPr>
            <a:xfrm>
              <a:off x="4403064" y="3244664"/>
              <a:ext cx="468000" cy="468000"/>
            </a:xfrm>
            <a:prstGeom prst="roundRect">
              <a:avLst>
                <a:gd name="adj" fmla="val 8692"/>
              </a:avLst>
            </a:prstGeom>
            <a:solidFill>
              <a:srgbClr val="FFFFFF"/>
            </a:solidFill>
            <a:ln w="25400" cap="flat" cmpd="sng" algn="ctr">
              <a:solidFill>
                <a:schemeClr val="tx1">
                  <a:lumMod val="50000"/>
                  <a:lumOff val="50000"/>
                </a:schemeClr>
              </a:solidFill>
              <a:prstDash val="solid"/>
            </a:ln>
            <a:effectLst/>
          </p:spPr>
          <p:txBody>
            <a:bodyPr rtlCol="0" anchor="ctr"/>
            <a:lstStyle/>
            <a:p>
              <a:pPr algn="ctr" fontAlgn="auto">
                <a:spcBef>
                  <a:spcPts val="0"/>
                </a:spcBef>
                <a:spcAft>
                  <a:spcPts val="0"/>
                </a:spcAft>
                <a:defRPr/>
              </a:pPr>
              <a:r>
                <a:rPr lang="en-US" altLang="ja-JP" sz="1400" kern="0" dirty="0">
                  <a:solidFill>
                    <a:srgbClr val="000000"/>
                  </a:solidFill>
                  <a:latin typeface="游ゴシック" panose="020B0400000000000000" pitchFamily="50" charset="-128"/>
                  <a:ea typeface="游ゴシック" panose="020B0400000000000000" pitchFamily="50" charset="-128"/>
                </a:rPr>
                <a:t>5</a:t>
              </a:r>
              <a:endParaRPr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41" name="角丸四角形 40"/>
            <p:cNvSpPr/>
            <p:nvPr/>
          </p:nvSpPr>
          <p:spPr>
            <a:xfrm>
              <a:off x="5046152" y="3244664"/>
              <a:ext cx="468000" cy="468000"/>
            </a:xfrm>
            <a:prstGeom prst="roundRect">
              <a:avLst>
                <a:gd name="adj" fmla="val 8692"/>
              </a:avLst>
            </a:prstGeom>
            <a:solidFill>
              <a:srgbClr val="FFFFFF"/>
            </a:solidFill>
            <a:ln w="25400" cap="flat" cmpd="sng" algn="ctr">
              <a:solidFill>
                <a:schemeClr val="tx1">
                  <a:lumMod val="50000"/>
                  <a:lumOff val="50000"/>
                </a:schemeClr>
              </a:solidFill>
              <a:prstDash val="solid"/>
            </a:ln>
            <a:effectLst/>
          </p:spPr>
          <p:txBody>
            <a:bodyPr rtlCol="0" anchor="ctr"/>
            <a:lstStyle/>
            <a:p>
              <a:pPr algn="ctr" fontAlgn="auto">
                <a:spcBef>
                  <a:spcPts val="0"/>
                </a:spcBef>
                <a:spcAft>
                  <a:spcPts val="0"/>
                </a:spcAft>
                <a:defRPr/>
              </a:pPr>
              <a:r>
                <a:rPr lang="en-US" altLang="ja-JP" sz="1400" kern="0" dirty="0">
                  <a:solidFill>
                    <a:srgbClr val="000000"/>
                  </a:solidFill>
                  <a:latin typeface="游ゴシック" panose="020B0400000000000000" pitchFamily="50" charset="-128"/>
                  <a:ea typeface="游ゴシック" panose="020B0400000000000000" pitchFamily="50" charset="-128"/>
                </a:rPr>
                <a:t>6</a:t>
              </a:r>
              <a:endParaRPr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42" name="角丸四角形 41"/>
            <p:cNvSpPr/>
            <p:nvPr/>
          </p:nvSpPr>
          <p:spPr>
            <a:xfrm>
              <a:off x="5689240" y="3244664"/>
              <a:ext cx="468000" cy="468000"/>
            </a:xfrm>
            <a:prstGeom prst="roundRect">
              <a:avLst>
                <a:gd name="adj" fmla="val 8692"/>
              </a:avLst>
            </a:prstGeom>
            <a:solidFill>
              <a:srgbClr val="FFFFFF"/>
            </a:solidFill>
            <a:ln w="25400" cap="flat" cmpd="sng" algn="ctr">
              <a:solidFill>
                <a:srgbClr val="FFFFFF">
                  <a:lumMod val="85000"/>
                </a:srgbClr>
              </a:solidFill>
              <a:prstDash val="solid"/>
            </a:ln>
            <a:effectLst/>
          </p:spPr>
          <p:txBody>
            <a:bodyPr rtlCol="0" anchor="ctr"/>
            <a:lstStyle/>
            <a:p>
              <a:pPr algn="ctr" fontAlgn="auto">
                <a:spcBef>
                  <a:spcPts val="0"/>
                </a:spcBef>
                <a:spcAft>
                  <a:spcPts val="0"/>
                </a:spcAft>
                <a:defRPr/>
              </a:pPr>
              <a:r>
                <a:rPr kumimoji="0" lang="en-US" altLang="ja-JP" sz="1400" kern="0" dirty="0">
                  <a:solidFill>
                    <a:srgbClr val="000000"/>
                  </a:solidFill>
                  <a:latin typeface="游ゴシック" panose="020B0400000000000000" pitchFamily="50" charset="-128"/>
                  <a:ea typeface="游ゴシック" panose="020B0400000000000000" pitchFamily="50" charset="-128"/>
                </a:rPr>
                <a:t>7</a:t>
              </a:r>
              <a:endParaRPr kumimoji="0"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43" name="角丸四角形 42"/>
            <p:cNvSpPr/>
            <p:nvPr/>
          </p:nvSpPr>
          <p:spPr>
            <a:xfrm>
              <a:off x="6332328" y="3244664"/>
              <a:ext cx="468000" cy="468000"/>
            </a:xfrm>
            <a:prstGeom prst="roundRect">
              <a:avLst>
                <a:gd name="adj" fmla="val 8692"/>
              </a:avLst>
            </a:prstGeom>
            <a:solidFill>
              <a:srgbClr val="FFFFFF"/>
            </a:solidFill>
            <a:ln w="25400" cap="flat" cmpd="sng" algn="ctr">
              <a:solidFill>
                <a:srgbClr val="FFFFFF">
                  <a:lumMod val="85000"/>
                </a:srgbClr>
              </a:solidFill>
              <a:prstDash val="solid"/>
            </a:ln>
            <a:effectLst/>
          </p:spPr>
          <p:txBody>
            <a:bodyPr rtlCol="0" anchor="ctr"/>
            <a:lstStyle/>
            <a:p>
              <a:pPr algn="ctr" fontAlgn="auto">
                <a:spcBef>
                  <a:spcPts val="0"/>
                </a:spcBef>
                <a:spcAft>
                  <a:spcPts val="0"/>
                </a:spcAft>
                <a:defRPr/>
              </a:pPr>
              <a:r>
                <a:rPr kumimoji="0" lang="en-US" altLang="ja-JP" sz="1400" kern="0" dirty="0">
                  <a:solidFill>
                    <a:srgbClr val="000000"/>
                  </a:solidFill>
                  <a:latin typeface="游ゴシック" panose="020B0400000000000000" pitchFamily="50" charset="-128"/>
                  <a:ea typeface="游ゴシック" panose="020B0400000000000000" pitchFamily="50" charset="-128"/>
                </a:rPr>
                <a:t>8</a:t>
              </a:r>
              <a:endParaRPr kumimoji="0"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44" name="角丸四角形 43"/>
            <p:cNvSpPr/>
            <p:nvPr/>
          </p:nvSpPr>
          <p:spPr>
            <a:xfrm>
              <a:off x="6975416" y="3244664"/>
              <a:ext cx="468000" cy="468000"/>
            </a:xfrm>
            <a:prstGeom prst="roundRect">
              <a:avLst>
                <a:gd name="adj" fmla="val 8692"/>
              </a:avLst>
            </a:prstGeom>
            <a:solidFill>
              <a:srgbClr val="FFFFFF"/>
            </a:solidFill>
            <a:ln w="25400" cap="flat" cmpd="sng" algn="ctr">
              <a:solidFill>
                <a:srgbClr val="1D2088"/>
              </a:solidFill>
              <a:prstDash val="solid"/>
            </a:ln>
            <a:effectLst/>
          </p:spPr>
          <p:txBody>
            <a:bodyPr rtlCol="0" anchor="ctr"/>
            <a:lstStyle/>
            <a:p>
              <a:pPr algn="ctr" fontAlgn="auto">
                <a:spcBef>
                  <a:spcPts val="0"/>
                </a:spcBef>
                <a:spcAft>
                  <a:spcPts val="0"/>
                </a:spcAft>
                <a:defRPr/>
              </a:pPr>
              <a:r>
                <a:rPr kumimoji="0" lang="en-US" altLang="ja-JP" sz="1400" kern="0" dirty="0">
                  <a:solidFill>
                    <a:srgbClr val="000000"/>
                  </a:solidFill>
                  <a:latin typeface="游ゴシック" panose="020B0400000000000000" pitchFamily="50" charset="-128"/>
                  <a:ea typeface="游ゴシック" panose="020B0400000000000000" pitchFamily="50" charset="-128"/>
                </a:rPr>
                <a:t>9</a:t>
              </a:r>
              <a:endParaRPr kumimoji="0"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45" name="角丸四角形 44"/>
            <p:cNvSpPr/>
            <p:nvPr/>
          </p:nvSpPr>
          <p:spPr>
            <a:xfrm>
              <a:off x="7618505" y="3244664"/>
              <a:ext cx="468000" cy="468000"/>
            </a:xfrm>
            <a:prstGeom prst="roundRect">
              <a:avLst>
                <a:gd name="adj" fmla="val 8692"/>
              </a:avLst>
            </a:prstGeom>
            <a:solidFill>
              <a:srgbClr val="FFFFFF"/>
            </a:solidFill>
            <a:ln w="25400" cap="flat" cmpd="sng" algn="ctr">
              <a:solidFill>
                <a:srgbClr val="1D2088"/>
              </a:solidFill>
              <a:prstDash val="solid"/>
            </a:ln>
            <a:effectLst/>
          </p:spPr>
          <p:txBody>
            <a:bodyPr rtlCol="0" anchor="ctr"/>
            <a:lstStyle/>
            <a:p>
              <a:pPr algn="ctr" fontAlgn="auto">
                <a:spcBef>
                  <a:spcPts val="0"/>
                </a:spcBef>
                <a:spcAft>
                  <a:spcPts val="0"/>
                </a:spcAft>
                <a:defRPr/>
              </a:pPr>
              <a:r>
                <a:rPr kumimoji="0" lang="en-US" altLang="ja-JP" sz="1400" kern="0" dirty="0">
                  <a:solidFill>
                    <a:srgbClr val="000000"/>
                  </a:solidFill>
                  <a:latin typeface="游ゴシック" panose="020B0400000000000000" pitchFamily="50" charset="-128"/>
                  <a:ea typeface="游ゴシック" panose="020B0400000000000000" pitchFamily="50" charset="-128"/>
                </a:rPr>
                <a:t>10 </a:t>
              </a:r>
              <a:endParaRPr kumimoji="0" lang="ja-JP" altLang="en-US" sz="1400" kern="0" dirty="0">
                <a:solidFill>
                  <a:srgbClr val="000000"/>
                </a:solidFill>
                <a:latin typeface="游ゴシック" panose="020B0400000000000000" pitchFamily="50" charset="-128"/>
                <a:ea typeface="游ゴシック" panose="020B0400000000000000" pitchFamily="50" charset="-128"/>
              </a:endParaRPr>
            </a:p>
          </p:txBody>
        </p:sp>
        <p:sp>
          <p:nvSpPr>
            <p:cNvPr id="46" name="角丸四角形 45"/>
            <p:cNvSpPr/>
            <p:nvPr/>
          </p:nvSpPr>
          <p:spPr>
            <a:xfrm>
              <a:off x="1219315" y="4446229"/>
              <a:ext cx="1963140" cy="641066"/>
            </a:xfrm>
            <a:prstGeom prst="roundRect">
              <a:avLst>
                <a:gd name="adj" fmla="val 12384"/>
              </a:avLst>
            </a:prstGeom>
            <a:solidFill>
              <a:srgbClr val="1D2088"/>
            </a:solidFill>
            <a:ln w="25400" cap="flat" cmpd="sng" algn="ctr">
              <a:noFill/>
              <a:prstDash val="solid"/>
            </a:ln>
            <a:effectLst/>
          </p:spPr>
          <p:txBody>
            <a:bodyPr rtlCol="0" anchor="ctr"/>
            <a:lstStyle/>
            <a:p>
              <a:pPr algn="ctr" fontAlgn="auto">
                <a:spcBef>
                  <a:spcPts val="0"/>
                </a:spcBef>
                <a:spcAft>
                  <a:spcPts val="0"/>
                </a:spcAft>
                <a:defRPr/>
              </a:pPr>
              <a:r>
                <a:rPr kumimoji="0" lang="en-US" altLang="ja-JP" sz="1800" b="1" kern="0" spc="-150" dirty="0" smtClean="0">
                  <a:solidFill>
                    <a:srgbClr val="FFFFFF"/>
                  </a:solidFill>
                  <a:latin typeface="游ゴシック" panose="020B0400000000000000" pitchFamily="50" charset="-128"/>
                  <a:ea typeface="游ゴシック" panose="020B0400000000000000" pitchFamily="50" charset="-128"/>
                </a:rPr>
                <a:t>Promoters</a:t>
              </a:r>
              <a:endParaRPr kumimoji="0" lang="en-US" altLang="ja-JP" sz="1800" kern="0" spc="-150" dirty="0">
                <a:solidFill>
                  <a:srgbClr val="FFFFFF"/>
                </a:solidFill>
                <a:latin typeface="游ゴシック" panose="020B0400000000000000" pitchFamily="50" charset="-128"/>
                <a:ea typeface="游ゴシック" panose="020B0400000000000000" pitchFamily="50" charset="-128"/>
              </a:endParaRPr>
            </a:p>
          </p:txBody>
        </p:sp>
        <p:cxnSp>
          <p:nvCxnSpPr>
            <p:cNvPr id="47" name="直線コネクタ 46"/>
            <p:cNvCxnSpPr/>
            <p:nvPr/>
          </p:nvCxnSpPr>
          <p:spPr>
            <a:xfrm>
              <a:off x="3298509" y="4715959"/>
              <a:ext cx="259376" cy="0"/>
            </a:xfrm>
            <a:prstGeom prst="line">
              <a:avLst/>
            </a:prstGeom>
            <a:noFill/>
            <a:ln w="38100" cap="flat" cmpd="sng" algn="ctr">
              <a:solidFill>
                <a:srgbClr val="FFFFFF">
                  <a:lumMod val="85000"/>
                </a:srgbClr>
              </a:solidFill>
              <a:prstDash val="solid"/>
            </a:ln>
            <a:effectLst/>
          </p:spPr>
        </p:cxnSp>
        <p:cxnSp>
          <p:nvCxnSpPr>
            <p:cNvPr id="48" name="直線コネクタ 47"/>
            <p:cNvCxnSpPr/>
            <p:nvPr/>
          </p:nvCxnSpPr>
          <p:spPr>
            <a:xfrm>
              <a:off x="5764995" y="4669714"/>
              <a:ext cx="259376" cy="0"/>
            </a:xfrm>
            <a:prstGeom prst="line">
              <a:avLst/>
            </a:prstGeom>
            <a:noFill/>
            <a:ln w="38100" cap="flat" cmpd="sng" algn="ctr">
              <a:solidFill>
                <a:srgbClr val="FFFFFF">
                  <a:lumMod val="85000"/>
                </a:srgbClr>
              </a:solidFill>
              <a:prstDash val="solid"/>
            </a:ln>
            <a:effectLst/>
          </p:spPr>
        </p:cxnSp>
        <p:cxnSp>
          <p:nvCxnSpPr>
            <p:cNvPr id="49" name="直線コネクタ 48"/>
            <p:cNvCxnSpPr/>
            <p:nvPr/>
          </p:nvCxnSpPr>
          <p:spPr>
            <a:xfrm>
              <a:off x="5764995" y="4808461"/>
              <a:ext cx="259376" cy="0"/>
            </a:xfrm>
            <a:prstGeom prst="line">
              <a:avLst/>
            </a:prstGeom>
            <a:noFill/>
            <a:ln w="38100" cap="flat" cmpd="sng" algn="ctr">
              <a:solidFill>
                <a:srgbClr val="FFFFFF">
                  <a:lumMod val="85000"/>
                </a:srgbClr>
              </a:solidFill>
              <a:prstDash val="solid"/>
            </a:ln>
            <a:effectLst/>
          </p:spPr>
        </p:cxnSp>
        <p:sp>
          <p:nvSpPr>
            <p:cNvPr id="50" name="正方形/長方形 49"/>
            <p:cNvSpPr/>
            <p:nvPr/>
          </p:nvSpPr>
          <p:spPr>
            <a:xfrm>
              <a:off x="1834757" y="5209050"/>
              <a:ext cx="723275" cy="307777"/>
            </a:xfrm>
            <a:prstGeom prst="rect">
              <a:avLst/>
            </a:prstGeom>
            <a:noFill/>
          </p:spPr>
          <p:txBody>
            <a:bodyPr wrap="none">
              <a:spAutoFit/>
            </a:bodyPr>
            <a:lstStyle/>
            <a:p>
              <a:pPr algn="ctr" fontAlgn="auto">
                <a:spcBef>
                  <a:spcPts val="0"/>
                </a:spcBef>
                <a:spcAft>
                  <a:spcPts val="0"/>
                </a:spcAft>
                <a:defRPr/>
              </a:pPr>
              <a:r>
                <a:rPr kumimoji="0" lang="ja-JP" altLang="en-US" sz="1400" kern="0" dirty="0">
                  <a:solidFill>
                    <a:srgbClr val="000000"/>
                  </a:solidFill>
                  <a:latin typeface="游ゴシック" panose="020B0400000000000000" pitchFamily="50" charset="-128"/>
                  <a:ea typeface="游ゴシック" panose="020B0400000000000000" pitchFamily="50" charset="-128"/>
                </a:rPr>
                <a:t>４０％</a:t>
              </a:r>
            </a:p>
          </p:txBody>
        </p:sp>
        <p:sp>
          <p:nvSpPr>
            <p:cNvPr id="51" name="正方形/長方形 50"/>
            <p:cNvSpPr/>
            <p:nvPr/>
          </p:nvSpPr>
          <p:spPr>
            <a:xfrm>
              <a:off x="4312080" y="5209050"/>
              <a:ext cx="723275" cy="307777"/>
            </a:xfrm>
            <a:prstGeom prst="rect">
              <a:avLst/>
            </a:prstGeom>
            <a:noFill/>
          </p:spPr>
          <p:txBody>
            <a:bodyPr wrap="none">
              <a:spAutoFit/>
            </a:bodyPr>
            <a:lstStyle/>
            <a:p>
              <a:pPr algn="ctr" fontAlgn="auto">
                <a:spcBef>
                  <a:spcPts val="0"/>
                </a:spcBef>
                <a:spcAft>
                  <a:spcPts val="0"/>
                </a:spcAft>
                <a:defRPr/>
              </a:pPr>
              <a:r>
                <a:rPr kumimoji="0" lang="ja-JP" altLang="en-US" sz="1400" kern="0" dirty="0">
                  <a:solidFill>
                    <a:srgbClr val="000000"/>
                  </a:solidFill>
                  <a:latin typeface="游ゴシック" panose="020B0400000000000000" pitchFamily="50" charset="-128"/>
                  <a:ea typeface="游ゴシック" panose="020B0400000000000000" pitchFamily="50" charset="-128"/>
                </a:rPr>
                <a:t>２５％</a:t>
              </a:r>
            </a:p>
          </p:txBody>
        </p:sp>
        <p:sp>
          <p:nvSpPr>
            <p:cNvPr id="52" name="正方形/長方形 51"/>
            <p:cNvSpPr/>
            <p:nvPr/>
          </p:nvSpPr>
          <p:spPr>
            <a:xfrm>
              <a:off x="7162561" y="5204015"/>
              <a:ext cx="723275" cy="312812"/>
            </a:xfrm>
            <a:prstGeom prst="rect">
              <a:avLst/>
            </a:prstGeom>
          </p:spPr>
          <p:txBody>
            <a:bodyPr wrap="none">
              <a:spAutoFit/>
            </a:bodyPr>
            <a:lstStyle/>
            <a:p>
              <a:pPr algn="ctr" fontAlgn="auto">
                <a:spcBef>
                  <a:spcPts val="0"/>
                </a:spcBef>
                <a:spcAft>
                  <a:spcPts val="0"/>
                </a:spcAft>
                <a:defRPr/>
              </a:pPr>
              <a:r>
                <a:rPr kumimoji="0" lang="ja-JP" altLang="en-US" sz="1400" b="1" kern="0" dirty="0">
                  <a:solidFill>
                    <a:srgbClr val="EC407A"/>
                  </a:solidFill>
                  <a:latin typeface="游ゴシック" panose="020B0400000000000000" pitchFamily="50" charset="-128"/>
                  <a:ea typeface="游ゴシック" panose="020B0400000000000000" pitchFamily="50" charset="-128"/>
                </a:rPr>
                <a:t>１５％</a:t>
              </a:r>
            </a:p>
          </p:txBody>
        </p:sp>
        <p:sp>
          <p:nvSpPr>
            <p:cNvPr id="53" name="正方形/長方形 52"/>
            <p:cNvSpPr/>
            <p:nvPr/>
          </p:nvSpPr>
          <p:spPr>
            <a:xfrm>
              <a:off x="1187624" y="2840061"/>
              <a:ext cx="6898881" cy="281532"/>
            </a:xfrm>
            <a:prstGeom prst="rect">
              <a:avLst/>
            </a:prstGeom>
          </p:spPr>
          <p:txBody>
            <a:bodyPr wrap="square">
              <a:spAutoFit/>
            </a:bodyPr>
            <a:lstStyle/>
            <a:p>
              <a:pPr algn="ctr" fontAlgn="auto">
                <a:spcBef>
                  <a:spcPts val="0"/>
                </a:spcBef>
                <a:spcAft>
                  <a:spcPts val="0"/>
                </a:spcAft>
                <a:defRPr/>
              </a:pPr>
              <a:r>
                <a:rPr kumimoji="0" lang="en-US" altLang="ja-JP" sz="1200" kern="0" dirty="0" smtClean="0">
                  <a:solidFill>
                    <a:srgbClr val="000000"/>
                  </a:solidFill>
                  <a:latin typeface="游ゴシック" panose="020B0400000000000000" pitchFamily="50" charset="-128"/>
                  <a:ea typeface="游ゴシック" panose="020B0400000000000000" pitchFamily="50" charset="-128"/>
                </a:rPr>
                <a:t>“</a:t>
              </a:r>
              <a:r>
                <a:rPr kumimoji="0" lang="en-US" altLang="ja-JP" sz="1200" kern="0" dirty="0" smtClean="0">
                  <a:solidFill>
                    <a:srgbClr val="000000"/>
                  </a:solidFill>
                  <a:latin typeface="游ゴシック" panose="020B0400000000000000" pitchFamily="50" charset="-128"/>
                  <a:ea typeface="游ゴシック" panose="020B0400000000000000" pitchFamily="50" charset="-128"/>
                </a:rPr>
                <a:t>How likely is it that you would recommend [brand] to a friend or colleague?</a:t>
              </a:r>
              <a:r>
                <a:rPr kumimoji="0" lang="en-US" altLang="ja-JP" sz="1200" kern="0" dirty="0" smtClean="0">
                  <a:solidFill>
                    <a:srgbClr val="000000"/>
                  </a:solidFill>
                  <a:latin typeface="游ゴシック" panose="020B0400000000000000" pitchFamily="50" charset="-128"/>
                  <a:ea typeface="游ゴシック" panose="020B0400000000000000" pitchFamily="50" charset="-128"/>
                </a:rPr>
                <a:t>”</a:t>
              </a:r>
              <a:endParaRPr kumimoji="0" lang="ja-JP" altLang="en-US" sz="1200" kern="0" dirty="0">
                <a:solidFill>
                  <a:srgbClr val="000000"/>
                </a:solidFill>
                <a:latin typeface="游ゴシック" panose="020B0400000000000000" pitchFamily="50" charset="-128"/>
                <a:ea typeface="游ゴシック" panose="020B0400000000000000" pitchFamily="50" charset="-128"/>
              </a:endParaRPr>
            </a:p>
          </p:txBody>
        </p:sp>
        <p:sp>
          <p:nvSpPr>
            <p:cNvPr id="54" name="角丸四角形 53"/>
            <p:cNvSpPr/>
            <p:nvPr/>
          </p:nvSpPr>
          <p:spPr>
            <a:xfrm>
              <a:off x="3671340" y="4446229"/>
              <a:ext cx="1963140" cy="641066"/>
            </a:xfrm>
            <a:prstGeom prst="roundRect">
              <a:avLst>
                <a:gd name="adj" fmla="val 12384"/>
              </a:avLst>
            </a:prstGeom>
            <a:solidFill>
              <a:srgbClr val="445566"/>
            </a:solidFill>
            <a:ln w="25400" cap="flat" cmpd="sng" algn="ctr">
              <a:noFill/>
              <a:prstDash val="solid"/>
            </a:ln>
            <a:effectLst/>
          </p:spPr>
          <p:txBody>
            <a:bodyPr rtlCol="0" anchor="ctr"/>
            <a:lstStyle/>
            <a:p>
              <a:pPr algn="ctr" fontAlgn="auto">
                <a:spcBef>
                  <a:spcPts val="0"/>
                </a:spcBef>
                <a:spcAft>
                  <a:spcPts val="0"/>
                </a:spcAft>
                <a:defRPr/>
              </a:pPr>
              <a:r>
                <a:rPr kumimoji="0" lang="en-US" altLang="ja-JP" sz="1800" b="1" kern="0" spc="-150" dirty="0" smtClean="0">
                  <a:solidFill>
                    <a:srgbClr val="FFFFFF"/>
                  </a:solidFill>
                  <a:latin typeface="游ゴシック" panose="020B0400000000000000" pitchFamily="50" charset="-128"/>
                  <a:ea typeface="游ゴシック" panose="020B0400000000000000" pitchFamily="50" charset="-128"/>
                </a:rPr>
                <a:t>Passively satisfied</a:t>
              </a:r>
              <a:endParaRPr kumimoji="0" lang="en-US" altLang="ja-JP" sz="1800" kern="0" spc="-150" dirty="0">
                <a:solidFill>
                  <a:srgbClr val="FFFFFF"/>
                </a:solidFill>
                <a:latin typeface="游ゴシック" panose="020B0400000000000000" pitchFamily="50" charset="-128"/>
                <a:ea typeface="游ゴシック" panose="020B0400000000000000" pitchFamily="50" charset="-128"/>
              </a:endParaRPr>
            </a:p>
          </p:txBody>
        </p:sp>
        <p:sp>
          <p:nvSpPr>
            <p:cNvPr id="55" name="角丸四角形 54"/>
            <p:cNvSpPr/>
            <p:nvPr/>
          </p:nvSpPr>
          <p:spPr>
            <a:xfrm>
              <a:off x="6123365" y="4285777"/>
              <a:ext cx="2675088" cy="916695"/>
            </a:xfrm>
            <a:prstGeom prst="roundRect">
              <a:avLst>
                <a:gd name="adj" fmla="val 12384"/>
              </a:avLst>
            </a:prstGeom>
            <a:solidFill>
              <a:srgbClr val="EC407A"/>
            </a:solidFill>
            <a:ln w="25400" cap="flat" cmpd="sng" algn="ctr">
              <a:noFill/>
              <a:prstDash val="solid"/>
            </a:ln>
            <a:effectLst/>
          </p:spPr>
          <p:txBody>
            <a:bodyPr rtlCol="0" anchor="ctr"/>
            <a:lstStyle/>
            <a:p>
              <a:pPr algn="ctr" fontAlgn="auto">
                <a:spcBef>
                  <a:spcPts val="0"/>
                </a:spcBef>
                <a:spcAft>
                  <a:spcPts val="0"/>
                </a:spcAft>
                <a:defRPr/>
              </a:pPr>
              <a:r>
                <a:rPr kumimoji="0" lang="en-US" altLang="ja-JP" sz="1800" b="1" kern="0" dirty="0">
                  <a:solidFill>
                    <a:srgbClr val="FFFFFF"/>
                  </a:solidFill>
                  <a:latin typeface="游ゴシック" panose="020B0400000000000000" pitchFamily="50" charset="-128"/>
                  <a:ea typeface="游ゴシック" panose="020B0400000000000000" pitchFamily="50" charset="-128"/>
                </a:rPr>
                <a:t>NPS</a:t>
              </a:r>
              <a:r>
                <a:rPr kumimoji="0" lang="en-US" altLang="ja-JP" sz="1800" b="1" kern="0" dirty="0" smtClean="0">
                  <a:solidFill>
                    <a:srgbClr val="FFFFFF"/>
                  </a:solidFill>
                  <a:latin typeface="游ゴシック" panose="020B0400000000000000" pitchFamily="50" charset="-128"/>
                  <a:ea typeface="游ゴシック" panose="020B0400000000000000" pitchFamily="50" charset="-128"/>
                </a:rPr>
                <a:t>®</a:t>
              </a:r>
              <a:endParaRPr kumimoji="0" lang="en-US" altLang="ja-JP" sz="1800" b="1" kern="0" dirty="0">
                <a:solidFill>
                  <a:srgbClr val="FFFFFF"/>
                </a:solidFill>
                <a:latin typeface="游ゴシック" panose="020B0400000000000000" pitchFamily="50" charset="-128"/>
                <a:ea typeface="游ゴシック" panose="020B0400000000000000" pitchFamily="50" charset="-128"/>
              </a:endParaRPr>
            </a:p>
          </p:txBody>
        </p:sp>
        <p:cxnSp>
          <p:nvCxnSpPr>
            <p:cNvPr id="56" name="直線コネクタ 55"/>
            <p:cNvCxnSpPr/>
            <p:nvPr/>
          </p:nvCxnSpPr>
          <p:spPr bwMode="auto">
            <a:xfrm>
              <a:off x="6975416" y="3805516"/>
              <a:ext cx="1116000" cy="0"/>
            </a:xfrm>
            <a:prstGeom prst="line">
              <a:avLst/>
            </a:prstGeom>
            <a:solidFill>
              <a:srgbClr val="00A0DC"/>
            </a:solidFill>
            <a:ln w="25400" cap="flat" cmpd="sng" algn="ctr">
              <a:solidFill>
                <a:srgbClr val="1D2088"/>
              </a:solidFill>
              <a:prstDash val="solid"/>
              <a:round/>
              <a:headEnd type="none" w="med" len="med"/>
              <a:tailEnd type="none" w="med" len="med"/>
            </a:ln>
            <a:effectLst/>
          </p:spPr>
        </p:cxnSp>
        <p:cxnSp>
          <p:nvCxnSpPr>
            <p:cNvPr id="57" name="直線コネクタ 56"/>
            <p:cNvCxnSpPr/>
            <p:nvPr/>
          </p:nvCxnSpPr>
          <p:spPr bwMode="auto">
            <a:xfrm>
              <a:off x="1187624" y="3805516"/>
              <a:ext cx="4320000" cy="0"/>
            </a:xfrm>
            <a:prstGeom prst="line">
              <a:avLst/>
            </a:prstGeom>
            <a:solidFill>
              <a:srgbClr val="00A0DC"/>
            </a:solidFill>
            <a:ln w="25400" cap="flat" cmpd="sng" algn="ctr">
              <a:solidFill>
                <a:srgbClr val="7F7F7F"/>
              </a:solidFill>
              <a:prstDash val="solid"/>
              <a:round/>
              <a:headEnd type="none" w="med" len="med"/>
              <a:tailEnd type="none" w="med" len="med"/>
            </a:ln>
            <a:effectLst/>
          </p:spPr>
        </p:cxnSp>
        <p:cxnSp>
          <p:nvCxnSpPr>
            <p:cNvPr id="58" name="直線コネクタ 57"/>
            <p:cNvCxnSpPr>
              <a:cxnSpLocks/>
            </p:cNvCxnSpPr>
            <p:nvPr/>
          </p:nvCxnSpPr>
          <p:spPr bwMode="auto">
            <a:xfrm flipH="1">
              <a:off x="2298712" y="3933056"/>
              <a:ext cx="5234706" cy="432510"/>
            </a:xfrm>
            <a:prstGeom prst="line">
              <a:avLst/>
            </a:prstGeom>
            <a:solidFill>
              <a:srgbClr val="00A0DC"/>
            </a:solidFill>
            <a:ln w="12700" cap="flat" cmpd="sng" algn="ctr">
              <a:solidFill>
                <a:srgbClr val="1D2088"/>
              </a:solidFill>
              <a:prstDash val="dash"/>
              <a:round/>
              <a:headEnd type="none" w="med" len="med"/>
              <a:tailEnd type="triangle" w="med" len="med"/>
            </a:ln>
            <a:effectLst/>
          </p:spPr>
        </p:cxnSp>
        <p:cxnSp>
          <p:nvCxnSpPr>
            <p:cNvPr id="59" name="直線コネクタ 58"/>
            <p:cNvCxnSpPr>
              <a:cxnSpLocks/>
            </p:cNvCxnSpPr>
            <p:nvPr/>
          </p:nvCxnSpPr>
          <p:spPr bwMode="auto">
            <a:xfrm>
              <a:off x="2941801" y="3933056"/>
              <a:ext cx="1697434" cy="432510"/>
            </a:xfrm>
            <a:prstGeom prst="line">
              <a:avLst/>
            </a:prstGeom>
            <a:solidFill>
              <a:srgbClr val="00A0DC"/>
            </a:solidFill>
            <a:ln w="12700" cap="flat" cmpd="sng" algn="ctr">
              <a:solidFill>
                <a:srgbClr val="7F7F7F"/>
              </a:solidFill>
              <a:prstDash val="dash"/>
              <a:round/>
              <a:headEnd type="none" w="med" len="med"/>
              <a:tailEnd type="triangle" w="med" len="med"/>
            </a:ln>
            <a:effectLst/>
          </p:spPr>
        </p:cxnSp>
      </p:grpSp>
      <p:pic>
        <p:nvPicPr>
          <p:cNvPr id="36" name="pasted-image.jpg">
            <a:extLst>
              <a:ext uri="{FF2B5EF4-FFF2-40B4-BE49-F238E27FC236}">
                <a16:creationId xmlns:a16="http://schemas.microsoft.com/office/drawing/2014/main" xmlns="" id="{D453DC00-112C-451B-A3AC-02353803F55A}"/>
              </a:ext>
            </a:extLst>
          </p:cNvPr>
          <p:cNvPicPr/>
          <p:nvPr/>
        </p:nvPicPr>
        <p:blipFill>
          <a:blip r:embed="rId2"/>
          <a:srcRect t="19097" r="4022" b="21970"/>
          <a:stretch>
            <a:fillRect/>
          </a:stretch>
        </p:blipFill>
        <p:spPr>
          <a:xfrm>
            <a:off x="4502977" y="5250637"/>
            <a:ext cx="1030156" cy="600655"/>
          </a:xfrm>
          <a:prstGeom prst="rect">
            <a:avLst/>
          </a:prstGeom>
          <a:ln w="12700">
            <a:miter lim="400000"/>
          </a:ln>
        </p:spPr>
      </p:pic>
      <p:pic>
        <p:nvPicPr>
          <p:cNvPr id="37" name="pasted-image.jpg">
            <a:extLst>
              <a:ext uri="{FF2B5EF4-FFF2-40B4-BE49-F238E27FC236}">
                <a16:creationId xmlns:a16="http://schemas.microsoft.com/office/drawing/2014/main" xmlns="" id="{181022C8-6E39-464D-A52F-1A54139492F1}"/>
              </a:ext>
            </a:extLst>
          </p:cNvPr>
          <p:cNvPicPr/>
          <p:nvPr/>
        </p:nvPicPr>
        <p:blipFill>
          <a:blip r:embed="rId3"/>
          <a:srcRect l="7941" t="26449" r="8522" b="25239"/>
          <a:stretch>
            <a:fillRect/>
          </a:stretch>
        </p:blipFill>
        <p:spPr>
          <a:xfrm>
            <a:off x="7223959" y="5305555"/>
            <a:ext cx="801070" cy="455179"/>
          </a:xfrm>
          <a:prstGeom prst="rect">
            <a:avLst/>
          </a:prstGeom>
          <a:ln w="12700">
            <a:miter lim="400000"/>
          </a:ln>
        </p:spPr>
      </p:pic>
      <p:pic>
        <p:nvPicPr>
          <p:cNvPr id="60" name="pasted-image.jpg">
            <a:extLst>
              <a:ext uri="{FF2B5EF4-FFF2-40B4-BE49-F238E27FC236}">
                <a16:creationId xmlns:a16="http://schemas.microsoft.com/office/drawing/2014/main" xmlns="" id="{2BBBEB75-63EB-4054-BD00-EE11F59A74F0}"/>
              </a:ext>
            </a:extLst>
          </p:cNvPr>
          <p:cNvPicPr/>
          <p:nvPr/>
        </p:nvPicPr>
        <p:blipFill>
          <a:blip r:embed="rId4"/>
          <a:srcRect l="27033" t="23795" r="22432" b="27508"/>
          <a:stretch>
            <a:fillRect/>
          </a:stretch>
        </p:blipFill>
        <p:spPr>
          <a:xfrm>
            <a:off x="8529305" y="5826499"/>
            <a:ext cx="566862" cy="539334"/>
          </a:xfrm>
          <a:prstGeom prst="rect">
            <a:avLst/>
          </a:prstGeom>
          <a:ln w="12700">
            <a:miter lim="400000"/>
          </a:ln>
        </p:spPr>
      </p:pic>
      <p:pic>
        <p:nvPicPr>
          <p:cNvPr id="61" name="pasted-image.jpg">
            <a:extLst>
              <a:ext uri="{FF2B5EF4-FFF2-40B4-BE49-F238E27FC236}">
                <a16:creationId xmlns:a16="http://schemas.microsoft.com/office/drawing/2014/main" xmlns="" id="{3F65C408-942F-4C9F-8413-4F620F055A07}"/>
              </a:ext>
            </a:extLst>
          </p:cNvPr>
          <p:cNvPicPr/>
          <p:nvPr/>
        </p:nvPicPr>
        <p:blipFill>
          <a:blip r:embed="rId5"/>
          <a:srcRect l="10818" t="21281" r="10213" b="22327"/>
          <a:stretch>
            <a:fillRect/>
          </a:stretch>
        </p:blipFill>
        <p:spPr>
          <a:xfrm>
            <a:off x="8376087" y="5237822"/>
            <a:ext cx="736131" cy="521545"/>
          </a:xfrm>
          <a:prstGeom prst="rect">
            <a:avLst/>
          </a:prstGeom>
          <a:ln w="12700">
            <a:miter lim="400000"/>
          </a:ln>
        </p:spPr>
      </p:pic>
      <p:pic>
        <p:nvPicPr>
          <p:cNvPr id="62" name="pasted-image.png">
            <a:extLst>
              <a:ext uri="{FF2B5EF4-FFF2-40B4-BE49-F238E27FC236}">
                <a16:creationId xmlns:a16="http://schemas.microsoft.com/office/drawing/2014/main" xmlns="" id="{1C49E229-9F39-4B8C-8F63-58ADADD1220E}"/>
              </a:ext>
            </a:extLst>
          </p:cNvPr>
          <p:cNvPicPr/>
          <p:nvPr/>
        </p:nvPicPr>
        <p:blipFill>
          <a:blip r:embed="rId6"/>
          <a:stretch>
            <a:fillRect/>
          </a:stretch>
        </p:blipFill>
        <p:spPr>
          <a:xfrm>
            <a:off x="2255407" y="5226565"/>
            <a:ext cx="513767" cy="504784"/>
          </a:xfrm>
          <a:prstGeom prst="rect">
            <a:avLst/>
          </a:prstGeom>
          <a:ln w="12700">
            <a:miter lim="400000"/>
          </a:ln>
        </p:spPr>
      </p:pic>
      <p:pic>
        <p:nvPicPr>
          <p:cNvPr id="63" name="pasted-image.png">
            <a:extLst>
              <a:ext uri="{FF2B5EF4-FFF2-40B4-BE49-F238E27FC236}">
                <a16:creationId xmlns:a16="http://schemas.microsoft.com/office/drawing/2014/main" xmlns="" id="{1E70A18E-B2F5-423F-8981-BABE75166E79}"/>
              </a:ext>
            </a:extLst>
          </p:cNvPr>
          <p:cNvPicPr/>
          <p:nvPr/>
        </p:nvPicPr>
        <p:blipFill>
          <a:blip r:embed="rId7"/>
          <a:stretch>
            <a:fillRect/>
          </a:stretch>
        </p:blipFill>
        <p:spPr>
          <a:xfrm>
            <a:off x="5925051" y="5910828"/>
            <a:ext cx="969680" cy="330079"/>
          </a:xfrm>
          <a:prstGeom prst="rect">
            <a:avLst/>
          </a:prstGeom>
          <a:ln w="12700">
            <a:miter lim="400000"/>
          </a:ln>
        </p:spPr>
      </p:pic>
      <p:pic>
        <p:nvPicPr>
          <p:cNvPr id="64" name="pasted-image.png">
            <a:extLst>
              <a:ext uri="{FF2B5EF4-FFF2-40B4-BE49-F238E27FC236}">
                <a16:creationId xmlns:a16="http://schemas.microsoft.com/office/drawing/2014/main" xmlns="" id="{649C810B-8E32-4E3F-9A4A-0E182D3B6E7F}"/>
              </a:ext>
            </a:extLst>
          </p:cNvPr>
          <p:cNvPicPr/>
          <p:nvPr/>
        </p:nvPicPr>
        <p:blipFill>
          <a:blip r:embed="rId8"/>
          <a:srcRect t="10666" b="12065"/>
          <a:stretch>
            <a:fillRect/>
          </a:stretch>
        </p:blipFill>
        <p:spPr>
          <a:xfrm>
            <a:off x="3263519" y="5298573"/>
            <a:ext cx="812741" cy="472279"/>
          </a:xfrm>
          <a:prstGeom prst="rect">
            <a:avLst/>
          </a:prstGeom>
          <a:ln w="12700">
            <a:miter lim="400000"/>
          </a:ln>
        </p:spPr>
      </p:pic>
      <p:pic>
        <p:nvPicPr>
          <p:cNvPr id="65" name="pasted-image.jpg">
            <a:extLst>
              <a:ext uri="{FF2B5EF4-FFF2-40B4-BE49-F238E27FC236}">
                <a16:creationId xmlns:a16="http://schemas.microsoft.com/office/drawing/2014/main" xmlns="" id="{50142FCD-C8CA-44B4-B37F-417878F903F0}"/>
              </a:ext>
            </a:extLst>
          </p:cNvPr>
          <p:cNvPicPr/>
          <p:nvPr/>
        </p:nvPicPr>
        <p:blipFill>
          <a:blip r:embed="rId9"/>
          <a:stretch>
            <a:fillRect/>
          </a:stretch>
        </p:blipFill>
        <p:spPr>
          <a:xfrm>
            <a:off x="6143839" y="5298573"/>
            <a:ext cx="513767" cy="504784"/>
          </a:xfrm>
          <a:prstGeom prst="rect">
            <a:avLst/>
          </a:prstGeom>
          <a:ln w="12700">
            <a:miter lim="400000"/>
          </a:ln>
        </p:spPr>
      </p:pic>
      <p:pic>
        <p:nvPicPr>
          <p:cNvPr id="66" name="pasted-image.jpg">
            <a:extLst>
              <a:ext uri="{FF2B5EF4-FFF2-40B4-BE49-F238E27FC236}">
                <a16:creationId xmlns:a16="http://schemas.microsoft.com/office/drawing/2014/main" xmlns="" id="{F6B0FCA9-F3A3-4E5D-8FB7-83356E2E5FE4}"/>
              </a:ext>
            </a:extLst>
          </p:cNvPr>
          <p:cNvPicPr/>
          <p:nvPr/>
        </p:nvPicPr>
        <p:blipFill>
          <a:blip r:embed="rId10"/>
          <a:stretch>
            <a:fillRect/>
          </a:stretch>
        </p:blipFill>
        <p:spPr>
          <a:xfrm>
            <a:off x="7271991" y="5920230"/>
            <a:ext cx="816064" cy="304132"/>
          </a:xfrm>
          <a:prstGeom prst="rect">
            <a:avLst/>
          </a:prstGeom>
          <a:ln w="12700">
            <a:miter lim="400000"/>
          </a:ln>
        </p:spPr>
      </p:pic>
      <p:pic>
        <p:nvPicPr>
          <p:cNvPr id="67" name="pasted-image.png">
            <a:extLst>
              <a:ext uri="{FF2B5EF4-FFF2-40B4-BE49-F238E27FC236}">
                <a16:creationId xmlns:a16="http://schemas.microsoft.com/office/drawing/2014/main" xmlns="" id="{50D5ADE2-4995-4842-A5DB-2078ABF668C7}"/>
              </a:ext>
            </a:extLst>
          </p:cNvPr>
          <p:cNvPicPr/>
          <p:nvPr/>
        </p:nvPicPr>
        <p:blipFill>
          <a:blip r:embed="rId11"/>
          <a:stretch>
            <a:fillRect/>
          </a:stretch>
        </p:blipFill>
        <p:spPr>
          <a:xfrm>
            <a:off x="2282893" y="5822724"/>
            <a:ext cx="513767" cy="504784"/>
          </a:xfrm>
          <a:prstGeom prst="rect">
            <a:avLst/>
          </a:prstGeom>
          <a:ln w="12700">
            <a:miter lim="400000"/>
          </a:ln>
        </p:spPr>
      </p:pic>
      <p:pic>
        <p:nvPicPr>
          <p:cNvPr id="68" name="pasted-image.jpg">
            <a:extLst>
              <a:ext uri="{FF2B5EF4-FFF2-40B4-BE49-F238E27FC236}">
                <a16:creationId xmlns:a16="http://schemas.microsoft.com/office/drawing/2014/main" xmlns="" id="{774B3060-B472-493A-BA87-BA6359AB7A18}"/>
              </a:ext>
            </a:extLst>
          </p:cNvPr>
          <p:cNvPicPr/>
          <p:nvPr/>
        </p:nvPicPr>
        <p:blipFill>
          <a:blip r:embed="rId12"/>
          <a:stretch>
            <a:fillRect/>
          </a:stretch>
        </p:blipFill>
        <p:spPr>
          <a:xfrm>
            <a:off x="4541158" y="5962627"/>
            <a:ext cx="1035122" cy="226480"/>
          </a:xfrm>
          <a:prstGeom prst="rect">
            <a:avLst/>
          </a:prstGeom>
          <a:ln w="12700">
            <a:miter lim="400000"/>
          </a:ln>
        </p:spPr>
      </p:pic>
      <p:pic>
        <p:nvPicPr>
          <p:cNvPr id="69" name="pasted-image.jpg">
            <a:extLst>
              <a:ext uri="{FF2B5EF4-FFF2-40B4-BE49-F238E27FC236}">
                <a16:creationId xmlns:a16="http://schemas.microsoft.com/office/drawing/2014/main" xmlns="" id="{CE8E5E8D-9FD0-47CB-AEE7-94AFC5824D7D}"/>
              </a:ext>
            </a:extLst>
          </p:cNvPr>
          <p:cNvPicPr/>
          <p:nvPr/>
        </p:nvPicPr>
        <p:blipFill>
          <a:blip r:embed="rId13"/>
          <a:stretch>
            <a:fillRect/>
          </a:stretch>
        </p:blipFill>
        <p:spPr>
          <a:xfrm>
            <a:off x="3170887" y="5786614"/>
            <a:ext cx="1035122" cy="569533"/>
          </a:xfrm>
          <a:prstGeom prst="rect">
            <a:avLst/>
          </a:prstGeom>
          <a:ln w="12700">
            <a:miter lim="400000"/>
          </a:ln>
        </p:spPr>
      </p:pic>
      <p:pic>
        <p:nvPicPr>
          <p:cNvPr id="70" name="Picture 2" descr="クリックすると新しいウィンドウで開きます">
            <a:extLst>
              <a:ext uri="{FF2B5EF4-FFF2-40B4-BE49-F238E27FC236}">
                <a16:creationId xmlns:a16="http://schemas.microsoft.com/office/drawing/2014/main" xmlns="" id="{79949AF4-7D52-45CD-8988-4C414A9F1663}"/>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8385" t="26590" r="8288" b="28567"/>
          <a:stretch/>
        </p:blipFill>
        <p:spPr bwMode="auto">
          <a:xfrm>
            <a:off x="886484" y="5362535"/>
            <a:ext cx="1152899" cy="41362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クリックすると新しいウィンドウで開きます">
            <a:extLst>
              <a:ext uri="{FF2B5EF4-FFF2-40B4-BE49-F238E27FC236}">
                <a16:creationId xmlns:a16="http://schemas.microsoft.com/office/drawing/2014/main" xmlns="" id="{288351B3-E68C-4DDC-AD16-BB68699885E4}"/>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5837" t="21675" r="6342" b="12695"/>
          <a:stretch/>
        </p:blipFill>
        <p:spPr bwMode="auto">
          <a:xfrm>
            <a:off x="1073927" y="5842469"/>
            <a:ext cx="792089" cy="443395"/>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72">
            <a:extLst>
              <a:ext uri="{FF2B5EF4-FFF2-40B4-BE49-F238E27FC236}">
                <a16:creationId xmlns:a16="http://schemas.microsoft.com/office/drawing/2014/main" xmlns="" id="{67C55135-17D8-41EA-90CC-8C90314D4D0C}"/>
              </a:ext>
            </a:extLst>
          </p:cNvPr>
          <p:cNvSpPr/>
          <p:nvPr/>
        </p:nvSpPr>
        <p:spPr>
          <a:xfrm>
            <a:off x="352338" y="1086995"/>
            <a:ext cx="9370501" cy="1200328"/>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“NPS® is a popular index in customer experience management</a:t>
            </a:r>
            <a:endParaRPr lang="en-US" altLang="ja-JP" sz="2400" b="1"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b="1" dirty="0">
                <a:solidFill>
                  <a:srgbClr val="1D2088"/>
                </a:solidFill>
                <a:latin typeface="游ゴシック" panose="020B0400000000000000" pitchFamily="50" charset="-128"/>
                <a:ea typeface="游ゴシック" panose="020B0400000000000000" pitchFamily="50" charset="-128"/>
              </a:rPr>
              <a:t>N</a:t>
            </a:r>
            <a:r>
              <a:rPr lang="en-US" altLang="ja-JP" sz="1600" dirty="0">
                <a:solidFill>
                  <a:srgbClr val="1D2088"/>
                </a:solidFill>
                <a:latin typeface="游ゴシック" panose="020B0400000000000000" pitchFamily="50" charset="-128"/>
                <a:ea typeface="游ゴシック" panose="020B0400000000000000" pitchFamily="50" charset="-128"/>
              </a:rPr>
              <a:t>et </a:t>
            </a:r>
            <a:r>
              <a:rPr lang="en-US" altLang="ja-JP" sz="1600" b="1" dirty="0">
                <a:solidFill>
                  <a:srgbClr val="1D2088"/>
                </a:solidFill>
                <a:latin typeface="游ゴシック" panose="020B0400000000000000" pitchFamily="50" charset="-128"/>
                <a:ea typeface="游ゴシック" panose="020B0400000000000000" pitchFamily="50" charset="-128"/>
              </a:rPr>
              <a:t>P</a:t>
            </a:r>
            <a:r>
              <a:rPr lang="en-US" altLang="ja-JP" sz="1600" dirty="0">
                <a:solidFill>
                  <a:srgbClr val="1D2088"/>
                </a:solidFill>
                <a:latin typeface="游ゴシック" panose="020B0400000000000000" pitchFamily="50" charset="-128"/>
                <a:ea typeface="游ゴシック" panose="020B0400000000000000" pitchFamily="50" charset="-128"/>
              </a:rPr>
              <a:t>romoter </a:t>
            </a:r>
            <a:r>
              <a:rPr lang="en-US" altLang="ja-JP" sz="1600" b="1" dirty="0">
                <a:solidFill>
                  <a:srgbClr val="1D2088"/>
                </a:solidFill>
                <a:latin typeface="游ゴシック" panose="020B0400000000000000" pitchFamily="50" charset="-128"/>
                <a:ea typeface="游ゴシック" panose="020B0400000000000000" pitchFamily="50" charset="-128"/>
              </a:rPr>
              <a:t>S</a:t>
            </a:r>
            <a:r>
              <a:rPr lang="en-US" altLang="ja-JP" sz="1600" dirty="0">
                <a:solidFill>
                  <a:srgbClr val="1D2088"/>
                </a:solidFill>
                <a:latin typeface="游ゴシック" panose="020B0400000000000000" pitchFamily="50" charset="-128"/>
                <a:ea typeface="游ゴシック" panose="020B0400000000000000" pitchFamily="50" charset="-128"/>
              </a:rPr>
              <a:t>core(</a:t>
            </a:r>
            <a:r>
              <a:rPr lang="ja-JP" altLang="en-US" sz="1600" dirty="0">
                <a:solidFill>
                  <a:srgbClr val="1D2088"/>
                </a:solidFill>
                <a:latin typeface="游ゴシック" panose="020B0400000000000000" pitchFamily="50" charset="-128"/>
                <a:ea typeface="游ゴシック" panose="020B0400000000000000" pitchFamily="50" charset="-128"/>
              </a:rPr>
              <a:t>ネット・プロモーター・スコア</a:t>
            </a:r>
            <a:r>
              <a:rPr lang="en-US" altLang="ja-JP" sz="1600" dirty="0">
                <a:solidFill>
                  <a:srgbClr val="1D2088"/>
                </a:solidFill>
                <a:latin typeface="游ゴシック" panose="020B0400000000000000" pitchFamily="50" charset="-128"/>
                <a:ea typeface="游ゴシック" panose="020B0400000000000000" pitchFamily="50" charset="-128"/>
              </a:rPr>
              <a:t>)</a:t>
            </a:r>
          </a:p>
          <a:p>
            <a:pPr marL="746882" lvl="1" indent="-342900">
              <a:buFont typeface="Arial" panose="020B0604020202020204" pitchFamily="34" charset="0"/>
              <a:buChar char="•"/>
            </a:pPr>
            <a:r>
              <a:rPr lang="en-US" altLang="ja-JP" sz="1600" b="1" dirty="0" smtClean="0">
                <a:solidFill>
                  <a:srgbClr val="1D2088"/>
                </a:solidFill>
                <a:latin typeface="游ゴシック" panose="020B0400000000000000" pitchFamily="50" charset="-128"/>
                <a:ea typeface="游ゴシック" panose="020B0400000000000000" pitchFamily="50" charset="-128"/>
              </a:rPr>
              <a:t>It is an index that quantifies customer loyalty (feeling of attachment, the degree of trust)</a:t>
            </a:r>
            <a:endParaRPr lang="ja-JP" altLang="en-US" sz="1600" dirty="0">
              <a:solidFill>
                <a:srgbClr val="1D2088"/>
              </a:solidFill>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603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5">
            <a:extLst>
              <a:ext uri="{FF2B5EF4-FFF2-40B4-BE49-F238E27FC236}">
                <a16:creationId xmlns:a16="http://schemas.microsoft.com/office/drawing/2014/main" xmlns="" id="{F1F817D6-C071-4C75-95AF-AD234E8183B5}"/>
              </a:ext>
            </a:extLst>
          </p:cNvPr>
          <p:cNvSpPr>
            <a:spLocks noChangeArrowheads="1"/>
          </p:cNvSpPr>
          <p:nvPr/>
        </p:nvSpPr>
        <p:spPr bwMode="auto">
          <a:xfrm>
            <a:off x="2523181" y="2330250"/>
            <a:ext cx="7257853"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nchor="ctr" anchorCtr="0">
            <a:noAutofit/>
          </a:bodyPr>
          <a:lstStyle>
            <a:lvl1pPr>
              <a:spcBef>
                <a:spcPct val="20000"/>
              </a:spcBef>
              <a:buFont typeface="Arial" panose="020B0604020202020204" pitchFamily="34" charset="0"/>
              <a:buChar char="•"/>
              <a:defRPr kumimoji="1" sz="32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1pPr>
            <a:lvl2pPr marL="742950" indent="-285750">
              <a:spcBef>
                <a:spcPct val="20000"/>
              </a:spcBef>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2pPr>
            <a:lvl3pPr marL="1143000" indent="-228600">
              <a:spcBef>
                <a:spcPct val="20000"/>
              </a:spcBef>
              <a:buFont typeface="Arial" panose="020B0604020202020204" pitchFamily="34" charset="0"/>
              <a:buChar char="•"/>
              <a:defRPr kumimoji="1" sz="24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3pPr>
            <a:lvl4pPr marL="16002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4pPr>
            <a:lvl5pPr marL="20574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9pPr>
          </a:lstStyle>
          <a:p>
            <a:pPr>
              <a:spcBef>
                <a:spcPct val="0"/>
              </a:spcBef>
              <a:buNone/>
            </a:pPr>
            <a:r>
              <a:rPr lang="en-US" altLang="ja-JP" sz="1800" b="1" dirty="0" smtClean="0">
                <a:solidFill>
                  <a:srgbClr val="1D2088"/>
                </a:solidFill>
                <a:latin typeface="游ゴシック" panose="020B0400000000000000" pitchFamily="50" charset="-128"/>
                <a:ea typeface="游ゴシック" panose="020B0400000000000000" pitchFamily="50" charset="-128"/>
                <a:cs typeface="Times New Roman" panose="02020603050405020304" pitchFamily="18" charset="0"/>
              </a:rPr>
              <a:t>“</a:t>
            </a:r>
            <a:r>
              <a:rPr lang="en-US" altLang="ja-JP" sz="1800" b="1" dirty="0" smtClean="0">
                <a:solidFill>
                  <a:srgbClr val="1D2088"/>
                </a:solidFill>
                <a:latin typeface="游ゴシック" panose="020B0400000000000000" pitchFamily="50" charset="-128"/>
                <a:ea typeface="游ゴシック" panose="020B0400000000000000" pitchFamily="50" charset="-128"/>
                <a:cs typeface="Times New Roman" panose="02020603050405020304" pitchFamily="18" charset="0"/>
              </a:rPr>
              <a:t>Highest r</a:t>
            </a:r>
            <a:r>
              <a:rPr lang="en-US" altLang="ja-JP" sz="1800" b="1" dirty="0" smtClean="0">
                <a:solidFill>
                  <a:srgbClr val="1D2088"/>
                </a:solidFill>
                <a:latin typeface="游ゴシック" panose="020B0400000000000000" pitchFamily="50" charset="-128"/>
                <a:ea typeface="游ゴシック" panose="020B0400000000000000" pitchFamily="50" charset="-128"/>
                <a:cs typeface="Times New Roman" panose="02020603050405020304" pitchFamily="18" charset="0"/>
              </a:rPr>
              <a:t>epurchase rate”            </a:t>
            </a:r>
            <a:r>
              <a:rPr lang="en-US" altLang="ja-JP" sz="1800" b="1" dirty="0" smtClean="0">
                <a:solidFill>
                  <a:srgbClr val="1D2088"/>
                </a:solidFill>
                <a:latin typeface="游ゴシック" panose="020B0400000000000000" pitchFamily="50" charset="-128"/>
                <a:ea typeface="游ゴシック" panose="020B0400000000000000" pitchFamily="50" charset="-128"/>
                <a:cs typeface="Times New Roman" panose="02020603050405020304" pitchFamily="18" charset="0"/>
              </a:rPr>
              <a:t>“Purchase of various products”</a:t>
            </a:r>
            <a:endParaRPr lang="en-US" altLang="ja-JP" sz="1800" b="1" dirty="0">
              <a:solidFill>
                <a:srgbClr val="1D2088"/>
              </a:solidFill>
              <a:latin typeface="游ゴシック" panose="020B0400000000000000" pitchFamily="50" charset="-128"/>
              <a:ea typeface="游ゴシック" panose="020B0400000000000000" pitchFamily="50" charset="-128"/>
              <a:cs typeface="Times New Roman" panose="02020603050405020304" pitchFamily="18" charset="0"/>
            </a:endParaRPr>
          </a:p>
          <a:p>
            <a:pPr>
              <a:spcBef>
                <a:spcPct val="0"/>
              </a:spcBef>
              <a:buNone/>
            </a:pPr>
            <a:r>
              <a:rPr lang="en-US" altLang="ja-JP" sz="1800" b="1" dirty="0" smtClean="0">
                <a:solidFill>
                  <a:srgbClr val="1D2088"/>
                </a:solidFill>
                <a:latin typeface="游ゴシック" panose="020B0400000000000000" pitchFamily="50" charset="-128"/>
                <a:ea typeface="游ゴシック" panose="020B0400000000000000" pitchFamily="50" charset="-128"/>
                <a:cs typeface="Times New Roman" panose="02020603050405020304" pitchFamily="18" charset="0"/>
              </a:rPr>
              <a:t>“Good word-of-month”                </a:t>
            </a:r>
            <a:r>
              <a:rPr lang="en-US" altLang="ja-JP" sz="1800" b="1" dirty="0" smtClean="0">
                <a:solidFill>
                  <a:srgbClr val="1D2088"/>
                </a:solidFill>
                <a:latin typeface="游ゴシック" panose="020B0400000000000000" pitchFamily="50" charset="-128"/>
                <a:ea typeface="游ゴシック" panose="020B0400000000000000" pitchFamily="50" charset="-128"/>
                <a:cs typeface="Times New Roman" panose="02020603050405020304" pitchFamily="18" charset="0"/>
              </a:rPr>
              <a:t> “Low price sensitivity”</a:t>
            </a:r>
            <a:endParaRPr lang="en-US" altLang="ja-JP" sz="1800" b="1" dirty="0">
              <a:solidFill>
                <a:srgbClr val="1D2088"/>
              </a:solidFill>
              <a:latin typeface="游ゴシック" panose="020B0400000000000000" pitchFamily="50" charset="-128"/>
              <a:ea typeface="游ゴシック" panose="020B0400000000000000" pitchFamily="50" charset="-128"/>
              <a:cs typeface="Times New Roman" panose="02020603050405020304" pitchFamily="18" charset="0"/>
            </a:endParaRPr>
          </a:p>
          <a:p>
            <a:pPr>
              <a:spcBef>
                <a:spcPct val="0"/>
              </a:spcBef>
              <a:buNone/>
            </a:pPr>
            <a:endParaRPr lang="en-US" altLang="ja-JP" sz="1200" dirty="0">
              <a:latin typeface="游ゴシック" panose="020B0400000000000000" pitchFamily="50" charset="-128"/>
              <a:ea typeface="游ゴシック" panose="020B0400000000000000" pitchFamily="50" charset="-128"/>
              <a:cs typeface="Times New Roman" panose="02020603050405020304" pitchFamily="18" charset="0"/>
            </a:endParaRPr>
          </a:p>
          <a:p>
            <a:pPr>
              <a:spcBef>
                <a:spcPct val="0"/>
              </a:spcBef>
              <a:buNone/>
            </a:pPr>
            <a:r>
              <a:rPr lang="en-US" altLang="ja-JP" sz="1200" dirty="0" smtClean="0">
                <a:latin typeface="游ゴシック" panose="020B0400000000000000" pitchFamily="50" charset="-128"/>
                <a:ea typeface="游ゴシック" panose="020B0400000000000000" pitchFamily="50" charset="-128"/>
                <a:cs typeface="Times New Roman" panose="02020603050405020304" pitchFamily="18" charset="0"/>
              </a:rPr>
              <a:t>The number of promoters grows with the popularity of a brand.</a:t>
            </a:r>
          </a:p>
          <a:p>
            <a:pPr>
              <a:spcBef>
                <a:spcPct val="0"/>
              </a:spcBef>
              <a:buNone/>
            </a:pPr>
            <a:r>
              <a:rPr lang="en-US" altLang="ja-JP" sz="1200" dirty="0" smtClean="0">
                <a:latin typeface="游ゴシック" panose="020B0400000000000000" pitchFamily="50" charset="-128"/>
                <a:ea typeface="游ゴシック" panose="020B0400000000000000" pitchFamily="50" charset="-128"/>
                <a:cs typeface="Times New Roman" panose="02020603050405020304" pitchFamily="18" charset="0"/>
                <a:sym typeface="ＭＳ Ｐゴシック" panose="020B0600070205080204" pitchFamily="50" charset="-128"/>
              </a:rPr>
              <a:t>Over 80% of referral were recommended by customers in this category.</a:t>
            </a:r>
            <a:endParaRPr lang="ja-JP" altLang="en-US" sz="1200" dirty="0">
              <a:latin typeface="游ゴシック" panose="020B0400000000000000" pitchFamily="50" charset="-128"/>
              <a:ea typeface="游ゴシック" panose="020B0400000000000000" pitchFamily="50" charset="-128"/>
              <a:cs typeface="Times New Roman" panose="02020603050405020304" pitchFamily="18" charset="0"/>
              <a:sym typeface="ＭＳ Ｐゴシック" panose="020B0600070205080204" pitchFamily="50" charset="-128"/>
            </a:endParaRPr>
          </a:p>
        </p:txBody>
      </p:sp>
      <p:sp>
        <p:nvSpPr>
          <p:cNvPr id="6" name="角丸四角形 45">
            <a:extLst>
              <a:ext uri="{FF2B5EF4-FFF2-40B4-BE49-F238E27FC236}">
                <a16:creationId xmlns:a16="http://schemas.microsoft.com/office/drawing/2014/main" xmlns="" id="{A6234810-CAA7-4B4F-910C-A82E19CAD8CC}"/>
              </a:ext>
            </a:extLst>
          </p:cNvPr>
          <p:cNvSpPr/>
          <p:nvPr/>
        </p:nvSpPr>
        <p:spPr>
          <a:xfrm>
            <a:off x="265325" y="2330250"/>
            <a:ext cx="1403999" cy="1440000"/>
          </a:xfrm>
          <a:prstGeom prst="roundRect">
            <a:avLst>
              <a:gd name="adj" fmla="val 12384"/>
            </a:avLst>
          </a:prstGeom>
          <a:solidFill>
            <a:srgbClr val="1D2088"/>
          </a:solidFill>
          <a:ln w="25400" cap="flat" cmpd="sng" algn="ctr">
            <a:noFill/>
            <a:prstDash val="solid"/>
          </a:ln>
          <a:effectLst/>
        </p:spPr>
        <p:txBody>
          <a:bodyPr rtlCol="0" anchor="ctr"/>
          <a:lstStyle/>
          <a:p>
            <a:pPr algn="ctr" fontAlgn="auto">
              <a:spcBef>
                <a:spcPts val="0"/>
              </a:spcBef>
              <a:spcAft>
                <a:spcPts val="0"/>
              </a:spcAft>
              <a:defRPr/>
            </a:pPr>
            <a:r>
              <a:rPr kumimoji="0" lang="en-US" altLang="ja-JP" sz="1800" b="1" kern="0" spc="-150" dirty="0" smtClean="0">
                <a:solidFill>
                  <a:schemeClr val="bg1"/>
                </a:solidFill>
                <a:latin typeface="游ゴシック" panose="020B0400000000000000" pitchFamily="50" charset="-128"/>
                <a:ea typeface="游ゴシック" panose="020B0400000000000000" pitchFamily="50" charset="-128"/>
              </a:rPr>
              <a:t>Promoters</a:t>
            </a:r>
            <a:endParaRPr kumimoji="0" lang="en-US" altLang="ja-JP" sz="1600" b="1" kern="0" spc="-150" dirty="0">
              <a:solidFill>
                <a:schemeClr val="bg1"/>
              </a:solidFill>
              <a:latin typeface="游ゴシック" panose="020B0400000000000000" pitchFamily="50" charset="-128"/>
              <a:ea typeface="游ゴシック" panose="020B0400000000000000" pitchFamily="50" charset="-128"/>
            </a:endParaRPr>
          </a:p>
          <a:p>
            <a:pPr algn="ctr" fontAlgn="auto">
              <a:spcBef>
                <a:spcPts val="0"/>
              </a:spcBef>
              <a:spcAft>
                <a:spcPts val="0"/>
              </a:spcAft>
              <a:defRPr/>
            </a:pPr>
            <a:r>
              <a:rPr kumimoji="0" lang="en-US" altLang="ja-JP" sz="1400" kern="0" spc="-150" dirty="0" smtClean="0">
                <a:solidFill>
                  <a:schemeClr val="bg1"/>
                </a:solidFill>
                <a:latin typeface="游ゴシック" panose="020B0400000000000000" pitchFamily="50" charset="-128"/>
                <a:ea typeface="游ゴシック" panose="020B0400000000000000" pitchFamily="50" charset="-128"/>
              </a:rPr>
              <a:t>score</a:t>
            </a:r>
            <a:endParaRPr kumimoji="0" lang="en-US" altLang="ja-JP" sz="1400" kern="0" spc="-150" dirty="0">
              <a:solidFill>
                <a:schemeClr val="bg1"/>
              </a:solidFill>
              <a:latin typeface="游ゴシック" panose="020B0400000000000000" pitchFamily="50" charset="-128"/>
              <a:ea typeface="游ゴシック" panose="020B0400000000000000" pitchFamily="50" charset="-128"/>
            </a:endParaRPr>
          </a:p>
          <a:p>
            <a:pPr algn="ctr" fontAlgn="auto">
              <a:spcBef>
                <a:spcPts val="0"/>
              </a:spcBef>
              <a:spcAft>
                <a:spcPts val="0"/>
              </a:spcAft>
              <a:defRPr/>
            </a:pPr>
            <a:r>
              <a:rPr kumimoji="0" lang="en-US" altLang="ja-JP" sz="1400" kern="0" spc="-150" dirty="0" smtClean="0">
                <a:solidFill>
                  <a:schemeClr val="bg1"/>
                </a:solidFill>
                <a:latin typeface="游ゴシック" panose="020B0400000000000000" pitchFamily="50" charset="-128"/>
                <a:ea typeface="游ゴシック" panose="020B0400000000000000" pitchFamily="50" charset="-128"/>
              </a:rPr>
              <a:t>9-10</a:t>
            </a:r>
            <a:endParaRPr kumimoji="0" lang="en-US" altLang="ja-JP" sz="1400" kern="0" spc="-150" dirty="0">
              <a:solidFill>
                <a:schemeClr val="bg1"/>
              </a:solidFill>
              <a:latin typeface="游ゴシック" panose="020B0400000000000000" pitchFamily="50" charset="-128"/>
              <a:ea typeface="游ゴシック" panose="020B0400000000000000" pitchFamily="50" charset="-128"/>
            </a:endParaRPr>
          </a:p>
        </p:txBody>
      </p:sp>
      <p:sp>
        <p:nvSpPr>
          <p:cNvPr id="8" name="テキスト ボックス 7">
            <a:extLst>
              <a:ext uri="{FF2B5EF4-FFF2-40B4-BE49-F238E27FC236}">
                <a16:creationId xmlns:a16="http://schemas.microsoft.com/office/drawing/2014/main" xmlns="" id="{06D9B096-8CA7-467B-9569-E912341B95D4}"/>
              </a:ext>
            </a:extLst>
          </p:cNvPr>
          <p:cNvSpPr>
            <a:spLocks noChangeArrowheads="1"/>
          </p:cNvSpPr>
          <p:nvPr/>
        </p:nvSpPr>
        <p:spPr bwMode="auto">
          <a:xfrm>
            <a:off x="2501900" y="5303150"/>
            <a:ext cx="7138301"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nchor="ctr" anchorCtr="0">
            <a:noAutofit/>
          </a:bodyPr>
          <a:lstStyle>
            <a:lvl1pPr>
              <a:spcBef>
                <a:spcPct val="20000"/>
              </a:spcBef>
              <a:buFont typeface="Arial" panose="020B0604020202020204" pitchFamily="34" charset="0"/>
              <a:buChar char="•"/>
              <a:defRPr kumimoji="1" sz="32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1pPr>
            <a:lvl2pPr marL="742950" indent="-285750">
              <a:spcBef>
                <a:spcPct val="20000"/>
              </a:spcBef>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2pPr>
            <a:lvl3pPr marL="1143000" indent="-228600">
              <a:spcBef>
                <a:spcPct val="20000"/>
              </a:spcBef>
              <a:buFont typeface="Arial" panose="020B0604020202020204" pitchFamily="34" charset="0"/>
              <a:buChar char="•"/>
              <a:defRPr kumimoji="1" sz="24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3pPr>
            <a:lvl4pPr marL="16002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4pPr>
            <a:lvl5pPr marL="20574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9pPr>
          </a:lstStyle>
          <a:p>
            <a:pPr>
              <a:spcBef>
                <a:spcPct val="0"/>
              </a:spcBef>
              <a:buNone/>
            </a:pPr>
            <a:r>
              <a:rPr lang="en-US" altLang="ja-JP" sz="1800" b="1" dirty="0" smtClean="0">
                <a:solidFill>
                  <a:srgbClr val="445566"/>
                </a:solidFill>
                <a:latin typeface="游ゴシック" panose="020B0400000000000000" pitchFamily="50" charset="-128"/>
                <a:ea typeface="游ゴシック" panose="020B0400000000000000" pitchFamily="50" charset="-128"/>
                <a:cs typeface="Times New Roman" panose="02020603050405020304" pitchFamily="18" charset="0"/>
              </a:rPr>
              <a:t>“Low purchase amount and value”</a:t>
            </a:r>
          </a:p>
          <a:p>
            <a:pPr>
              <a:spcBef>
                <a:spcPct val="0"/>
              </a:spcBef>
              <a:buNone/>
            </a:pPr>
            <a:r>
              <a:rPr lang="en-US" altLang="ja-JP" sz="1800" b="1" dirty="0" smtClean="0">
                <a:solidFill>
                  <a:srgbClr val="445566"/>
                </a:solidFill>
                <a:latin typeface="游ゴシック" panose="020B0400000000000000" pitchFamily="50" charset="-128"/>
                <a:ea typeface="游ゴシック" panose="020B0400000000000000" pitchFamily="50" charset="-128"/>
                <a:cs typeface="Times New Roman" panose="02020603050405020304" pitchFamily="18" charset="0"/>
              </a:rPr>
              <a:t>“80% negative review”</a:t>
            </a:r>
          </a:p>
          <a:p>
            <a:pPr>
              <a:spcBef>
                <a:spcPct val="0"/>
              </a:spcBef>
              <a:buNone/>
            </a:pPr>
            <a:r>
              <a:rPr lang="en-US" altLang="ja-JP" sz="1800" b="1" dirty="0" smtClean="0">
                <a:solidFill>
                  <a:srgbClr val="445566"/>
                </a:solidFill>
                <a:latin typeface="游ゴシック" panose="020B0400000000000000" pitchFamily="50" charset="-128"/>
                <a:ea typeface="游ゴシック" panose="020B0400000000000000" pitchFamily="50" charset="-128"/>
                <a:cs typeface="Times New Roman" panose="02020603050405020304" pitchFamily="18" charset="0"/>
              </a:rPr>
              <a:t>“High tendency to switch to competitors’ products/services”</a:t>
            </a:r>
            <a:endParaRPr lang="en-US" altLang="ja-JP" sz="1800" b="1" dirty="0">
              <a:solidFill>
                <a:srgbClr val="445566"/>
              </a:solidFill>
              <a:latin typeface="游ゴシック" panose="020B0400000000000000" pitchFamily="50" charset="-128"/>
              <a:ea typeface="游ゴシック" panose="020B0400000000000000" pitchFamily="50" charset="-128"/>
              <a:cs typeface="Times New Roman" panose="02020603050405020304" pitchFamily="18" charset="0"/>
            </a:endParaRPr>
          </a:p>
          <a:p>
            <a:pPr eaLnBrk="1" hangingPunct="1">
              <a:spcBef>
                <a:spcPct val="0"/>
              </a:spcBef>
              <a:buFont typeface="Arial" panose="020B0604020202020204" pitchFamily="34" charset="0"/>
              <a:buNone/>
            </a:pPr>
            <a:endParaRPr lang="en-US" altLang="ja-JP" sz="1200" dirty="0">
              <a:latin typeface="游ゴシック" panose="020B0400000000000000" pitchFamily="50" charset="-128"/>
              <a:ea typeface="游ゴシック" panose="020B0400000000000000" pitchFamily="50" charset="-128"/>
              <a:cs typeface="Times New Roman" panose="02020603050405020304" pitchFamily="18" charset="0"/>
            </a:endParaRPr>
          </a:p>
          <a:p>
            <a:pPr eaLnBrk="1" hangingPunct="1">
              <a:spcBef>
                <a:spcPct val="0"/>
              </a:spcBef>
              <a:buFont typeface="Arial" panose="020B0604020202020204" pitchFamily="34" charset="0"/>
              <a:buNone/>
            </a:pPr>
            <a:r>
              <a:rPr lang="en-US" altLang="ja-JP" sz="1200" dirty="0" smtClean="0">
                <a:latin typeface="游ゴシック" panose="020B0400000000000000" pitchFamily="50" charset="-128"/>
                <a:ea typeface="游ゴシック" panose="020B0400000000000000" pitchFamily="50" charset="-128"/>
                <a:cs typeface="Times New Roman" panose="02020603050405020304" pitchFamily="18" charset="0"/>
              </a:rPr>
              <a:t>The negative attitude and comments not only hurt the company reputation, dampening new customers’ willingness to purchase the company’s products/services, but also affect employee morale.</a:t>
            </a:r>
            <a:endParaRPr lang="ja-JP" altLang="en-US" sz="1200" dirty="0">
              <a:latin typeface="游ゴシック" panose="020B0400000000000000" pitchFamily="50" charset="-128"/>
              <a:ea typeface="游ゴシック" panose="020B0400000000000000" pitchFamily="50" charset="-128"/>
              <a:cs typeface="Times New Roman" panose="02020603050405020304" pitchFamily="18" charset="0"/>
              <a:sym typeface="ＭＳ Ｐゴシック" panose="020B0600070205080204" pitchFamily="50" charset="-128"/>
            </a:endParaRPr>
          </a:p>
        </p:txBody>
      </p:sp>
      <p:sp>
        <p:nvSpPr>
          <p:cNvPr id="9" name="角丸四角形 53">
            <a:extLst>
              <a:ext uri="{FF2B5EF4-FFF2-40B4-BE49-F238E27FC236}">
                <a16:creationId xmlns:a16="http://schemas.microsoft.com/office/drawing/2014/main" xmlns="" id="{11B92E06-8EF0-4E80-8E7E-04912544043E}"/>
              </a:ext>
            </a:extLst>
          </p:cNvPr>
          <p:cNvSpPr/>
          <p:nvPr/>
        </p:nvSpPr>
        <p:spPr>
          <a:xfrm>
            <a:off x="265325" y="5303150"/>
            <a:ext cx="1403999" cy="1440000"/>
          </a:xfrm>
          <a:prstGeom prst="roundRect">
            <a:avLst>
              <a:gd name="adj" fmla="val 12384"/>
            </a:avLst>
          </a:prstGeom>
          <a:solidFill>
            <a:srgbClr val="445566"/>
          </a:solidFill>
          <a:ln w="25400" cap="flat" cmpd="sng" algn="ctr">
            <a:noFill/>
            <a:prstDash val="solid"/>
          </a:ln>
          <a:effectLst/>
        </p:spPr>
        <p:txBody>
          <a:bodyPr rtlCol="0" anchor="ctr"/>
          <a:lstStyle/>
          <a:p>
            <a:pPr algn="ctr" fontAlgn="auto">
              <a:spcBef>
                <a:spcPts val="0"/>
              </a:spcBef>
              <a:spcAft>
                <a:spcPts val="0"/>
              </a:spcAft>
              <a:defRPr/>
            </a:pPr>
            <a:r>
              <a:rPr kumimoji="0" lang="en-US" altLang="ja-JP" sz="1800" b="1" kern="0" spc="-150" dirty="0" smtClean="0">
                <a:solidFill>
                  <a:schemeClr val="bg1"/>
                </a:solidFill>
                <a:latin typeface="游ゴシック" panose="020B0400000000000000" pitchFamily="50" charset="-128"/>
                <a:ea typeface="游ゴシック" panose="020B0400000000000000" pitchFamily="50" charset="-128"/>
              </a:rPr>
              <a:t>Detractors</a:t>
            </a:r>
            <a:endParaRPr kumimoji="0" lang="en-US" altLang="ja-JP" sz="1800" b="1" kern="0" spc="-150" dirty="0">
              <a:solidFill>
                <a:schemeClr val="bg1"/>
              </a:solidFill>
              <a:latin typeface="游ゴシック" panose="020B0400000000000000" pitchFamily="50" charset="-128"/>
              <a:ea typeface="游ゴシック" panose="020B0400000000000000" pitchFamily="50" charset="-128"/>
            </a:endParaRPr>
          </a:p>
          <a:p>
            <a:pPr algn="ctr" fontAlgn="auto">
              <a:spcBef>
                <a:spcPts val="0"/>
              </a:spcBef>
              <a:spcAft>
                <a:spcPts val="0"/>
              </a:spcAft>
              <a:defRPr/>
            </a:pPr>
            <a:r>
              <a:rPr kumimoji="0" lang="en-US" altLang="ja-JP" sz="1400" kern="0" spc="-150" dirty="0" smtClean="0">
                <a:solidFill>
                  <a:schemeClr val="bg1"/>
                </a:solidFill>
                <a:latin typeface="游ゴシック" panose="020B0400000000000000" pitchFamily="50" charset="-128"/>
                <a:ea typeface="游ゴシック" panose="020B0400000000000000" pitchFamily="50" charset="-128"/>
              </a:rPr>
              <a:t>Score</a:t>
            </a:r>
            <a:endParaRPr kumimoji="0" lang="en-US" altLang="ja-JP" sz="1400" kern="0" spc="-150" dirty="0">
              <a:solidFill>
                <a:schemeClr val="bg1"/>
              </a:solidFill>
              <a:latin typeface="游ゴシック" panose="020B0400000000000000" pitchFamily="50" charset="-128"/>
              <a:ea typeface="游ゴシック" panose="020B0400000000000000" pitchFamily="50" charset="-128"/>
            </a:endParaRPr>
          </a:p>
          <a:p>
            <a:pPr algn="ctr" fontAlgn="auto">
              <a:spcBef>
                <a:spcPts val="0"/>
              </a:spcBef>
              <a:spcAft>
                <a:spcPts val="0"/>
              </a:spcAft>
              <a:defRPr/>
            </a:pPr>
            <a:r>
              <a:rPr kumimoji="0" lang="en-US" altLang="ja-JP" sz="1400" kern="0" spc="-150" dirty="0" smtClean="0">
                <a:solidFill>
                  <a:schemeClr val="bg1"/>
                </a:solidFill>
                <a:latin typeface="游ゴシック" panose="020B0400000000000000" pitchFamily="50" charset="-128"/>
                <a:ea typeface="游ゴシック" panose="020B0400000000000000" pitchFamily="50" charset="-128"/>
              </a:rPr>
              <a:t>0-6</a:t>
            </a:r>
            <a:endParaRPr kumimoji="0" lang="en-US" altLang="ja-JP" sz="1400" kern="0" spc="-150" dirty="0">
              <a:solidFill>
                <a:schemeClr val="bg1"/>
              </a:solidFill>
              <a:latin typeface="游ゴシック" panose="020B0400000000000000" pitchFamily="50" charset="-128"/>
              <a:ea typeface="游ゴシック" panose="020B0400000000000000" pitchFamily="50" charset="-128"/>
            </a:endParaRPr>
          </a:p>
        </p:txBody>
      </p:sp>
      <p:sp>
        <p:nvSpPr>
          <p:cNvPr id="11" name="テキスト ボックス 6">
            <a:extLst>
              <a:ext uri="{FF2B5EF4-FFF2-40B4-BE49-F238E27FC236}">
                <a16:creationId xmlns:a16="http://schemas.microsoft.com/office/drawing/2014/main" xmlns="" id="{6896E39E-4039-4FE8-8E7A-236A17DE8A98}"/>
              </a:ext>
            </a:extLst>
          </p:cNvPr>
          <p:cNvSpPr>
            <a:spLocks noChangeArrowheads="1"/>
          </p:cNvSpPr>
          <p:nvPr/>
        </p:nvSpPr>
        <p:spPr bwMode="auto">
          <a:xfrm>
            <a:off x="2501900" y="3789680"/>
            <a:ext cx="7138301"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nchor="ctr" anchorCtr="0">
            <a:noAutofit/>
          </a:bodyPr>
          <a:lstStyle>
            <a:lvl1pPr>
              <a:spcBef>
                <a:spcPct val="20000"/>
              </a:spcBef>
              <a:buFont typeface="Arial" panose="020B0604020202020204" pitchFamily="34" charset="0"/>
              <a:buChar char="•"/>
              <a:defRPr kumimoji="1" sz="32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1pPr>
            <a:lvl2pPr marL="742950" indent="-285750">
              <a:spcBef>
                <a:spcPct val="20000"/>
              </a:spcBef>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2pPr>
            <a:lvl3pPr marL="1143000" indent="-228600">
              <a:spcBef>
                <a:spcPct val="20000"/>
              </a:spcBef>
              <a:buFont typeface="Arial" panose="020B0604020202020204" pitchFamily="34" charset="0"/>
              <a:buChar char="•"/>
              <a:defRPr kumimoji="1" sz="24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3pPr>
            <a:lvl4pPr marL="16002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4pPr>
            <a:lvl5pPr marL="20574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9pPr>
          </a:lstStyle>
          <a:p>
            <a:pPr>
              <a:spcBef>
                <a:spcPct val="0"/>
              </a:spcBef>
              <a:buNone/>
            </a:pPr>
            <a:r>
              <a:rPr lang="en-US" altLang="ja-JP" sz="1800" b="1" dirty="0" smtClean="0">
                <a:solidFill>
                  <a:srgbClr val="A6A6A6"/>
                </a:solidFill>
                <a:latin typeface="游ゴシック" panose="020B0400000000000000" pitchFamily="50" charset="-128"/>
                <a:ea typeface="游ゴシック" panose="020B0400000000000000" pitchFamily="50" charset="-128"/>
                <a:cs typeface="Times New Roman" panose="02020603050405020304" pitchFamily="18" charset="0"/>
              </a:rPr>
              <a:t>“I’m not a fan, but I’m not against it.”</a:t>
            </a:r>
            <a:endParaRPr lang="en-US" altLang="ja-JP" sz="1800" b="1" dirty="0">
              <a:solidFill>
                <a:srgbClr val="A6A6A6"/>
              </a:solidFill>
              <a:latin typeface="游ゴシック" panose="020B0400000000000000" pitchFamily="50" charset="-128"/>
              <a:ea typeface="游ゴシック" panose="020B0400000000000000" pitchFamily="50" charset="-128"/>
              <a:cs typeface="Times New Roman" panose="02020603050405020304" pitchFamily="18" charset="0"/>
            </a:endParaRPr>
          </a:p>
          <a:p>
            <a:pPr>
              <a:spcBef>
                <a:spcPct val="0"/>
              </a:spcBef>
              <a:buNone/>
            </a:pPr>
            <a:r>
              <a:rPr lang="en-US" altLang="ja-JP" sz="1800" b="1" dirty="0" smtClean="0">
                <a:solidFill>
                  <a:srgbClr val="A6A6A6"/>
                </a:solidFill>
                <a:latin typeface="游ゴシック" panose="020B0400000000000000" pitchFamily="50" charset="-128"/>
                <a:ea typeface="游ゴシック" panose="020B0400000000000000" pitchFamily="50" charset="-128"/>
                <a:cs typeface="Times New Roman" panose="02020603050405020304" pitchFamily="18" charset="0"/>
              </a:rPr>
              <a:t>“I will choose a different brand if there is a promotion campaign.” “Potential to become promoters”</a:t>
            </a:r>
            <a:endParaRPr lang="en-US" altLang="ja-JP" sz="1800" b="1" dirty="0">
              <a:solidFill>
                <a:srgbClr val="A6A6A6"/>
              </a:solidFill>
              <a:latin typeface="游ゴシック" panose="020B0400000000000000" pitchFamily="50" charset="-128"/>
              <a:ea typeface="游ゴシック" panose="020B0400000000000000" pitchFamily="50" charset="-128"/>
              <a:cs typeface="Times New Roman" panose="02020603050405020304" pitchFamily="18" charset="0"/>
            </a:endParaRPr>
          </a:p>
          <a:p>
            <a:pPr>
              <a:spcBef>
                <a:spcPct val="0"/>
              </a:spcBef>
              <a:buNone/>
            </a:pPr>
            <a:endParaRPr lang="en-US" altLang="ja-JP" sz="1200" dirty="0">
              <a:latin typeface="游ゴシック" panose="020B0400000000000000" pitchFamily="50" charset="-128"/>
              <a:ea typeface="游ゴシック" panose="020B0400000000000000" pitchFamily="50" charset="-128"/>
              <a:cs typeface="Times New Roman" panose="02020603050405020304" pitchFamily="18" charset="0"/>
            </a:endParaRPr>
          </a:p>
          <a:p>
            <a:pPr eaLnBrk="1" hangingPunct="1">
              <a:spcBef>
                <a:spcPct val="0"/>
              </a:spcBef>
              <a:buFont typeface="Arial" panose="020B0604020202020204" pitchFamily="34" charset="0"/>
              <a:buNone/>
            </a:pPr>
            <a:r>
              <a:rPr lang="en-US" altLang="ja-JP" sz="1200" dirty="0" smtClean="0">
                <a:latin typeface="游ゴシック" panose="020B0400000000000000" pitchFamily="50" charset="-128"/>
                <a:ea typeface="游ゴシック" panose="020B0400000000000000" pitchFamily="50" charset="-128"/>
                <a:cs typeface="Times New Roman" panose="02020603050405020304" pitchFamily="18" charset="0"/>
              </a:rPr>
              <a:t>Repurchase rate and referral rate in this category are 50% lower than the rates in Promoters category.</a:t>
            </a:r>
          </a:p>
          <a:p>
            <a:pPr eaLnBrk="1" hangingPunct="1">
              <a:spcBef>
                <a:spcPct val="0"/>
              </a:spcBef>
              <a:buFont typeface="Arial" panose="020B0604020202020204" pitchFamily="34" charset="0"/>
              <a:buNone/>
            </a:pPr>
            <a:r>
              <a:rPr lang="en-US" altLang="ja-JP" sz="1200" dirty="0" smtClean="0">
                <a:latin typeface="游ゴシック" panose="020B0400000000000000" pitchFamily="50" charset="-128"/>
                <a:ea typeface="游ゴシック" panose="020B0400000000000000" pitchFamily="50" charset="-128"/>
                <a:cs typeface="Times New Roman" panose="02020603050405020304" pitchFamily="18" charset="0"/>
                <a:sym typeface="ＭＳ Ｐゴシック" panose="020B0600070205080204" pitchFamily="50" charset="-128"/>
              </a:rPr>
              <a:t>People in this category purchase by inertia rather than by loyalty to specific brand.</a:t>
            </a:r>
            <a:endParaRPr lang="ja-JP" altLang="en-US" sz="1200" dirty="0">
              <a:latin typeface="游ゴシック" panose="020B0400000000000000" pitchFamily="50" charset="-128"/>
              <a:ea typeface="游ゴシック" panose="020B0400000000000000" pitchFamily="50" charset="-128"/>
              <a:cs typeface="Times New Roman" panose="02020603050405020304" pitchFamily="18" charset="0"/>
              <a:sym typeface="ＭＳ Ｐゴシック" panose="020B0600070205080204" pitchFamily="50" charset="-128"/>
            </a:endParaRPr>
          </a:p>
        </p:txBody>
      </p:sp>
      <p:sp>
        <p:nvSpPr>
          <p:cNvPr id="12" name="角丸四角形 45">
            <a:extLst>
              <a:ext uri="{FF2B5EF4-FFF2-40B4-BE49-F238E27FC236}">
                <a16:creationId xmlns:a16="http://schemas.microsoft.com/office/drawing/2014/main" xmlns="" id="{CA0A8C15-5B17-46F0-8A49-CF85094AF6ED}"/>
              </a:ext>
            </a:extLst>
          </p:cNvPr>
          <p:cNvSpPr/>
          <p:nvPr/>
        </p:nvSpPr>
        <p:spPr>
          <a:xfrm>
            <a:off x="265325" y="3816700"/>
            <a:ext cx="1403999" cy="1440000"/>
          </a:xfrm>
          <a:prstGeom prst="roundRect">
            <a:avLst>
              <a:gd name="adj" fmla="val 12384"/>
            </a:avLst>
          </a:prstGeom>
          <a:solidFill>
            <a:schemeClr val="bg1">
              <a:lumMod val="65000"/>
            </a:schemeClr>
          </a:solidFill>
          <a:ln w="25400" cap="flat" cmpd="sng" algn="ctr">
            <a:noFill/>
            <a:prstDash val="solid"/>
          </a:ln>
          <a:effectLst/>
        </p:spPr>
        <p:txBody>
          <a:bodyPr rtlCol="0" anchor="ctr"/>
          <a:lstStyle/>
          <a:p>
            <a:pPr algn="ctr" fontAlgn="auto">
              <a:spcBef>
                <a:spcPts val="0"/>
              </a:spcBef>
              <a:spcAft>
                <a:spcPts val="0"/>
              </a:spcAft>
              <a:defRPr/>
            </a:pPr>
            <a:r>
              <a:rPr kumimoji="0" lang="en-US" altLang="ja-JP" sz="1800" b="1" kern="0" spc="-150" dirty="0" smtClean="0">
                <a:solidFill>
                  <a:schemeClr val="bg1"/>
                </a:solidFill>
                <a:latin typeface="游ゴシック" panose="020B0400000000000000" pitchFamily="50" charset="-128"/>
                <a:ea typeface="游ゴシック" panose="020B0400000000000000" pitchFamily="50" charset="-128"/>
              </a:rPr>
              <a:t>Passives</a:t>
            </a:r>
            <a:endParaRPr kumimoji="0" lang="en-US" altLang="ja-JP" sz="1800" b="1" kern="0" spc="-150" dirty="0">
              <a:solidFill>
                <a:schemeClr val="bg1"/>
              </a:solidFill>
              <a:latin typeface="游ゴシック" panose="020B0400000000000000" pitchFamily="50" charset="-128"/>
              <a:ea typeface="游ゴシック" panose="020B0400000000000000" pitchFamily="50" charset="-128"/>
            </a:endParaRPr>
          </a:p>
          <a:p>
            <a:pPr algn="ctr" fontAlgn="auto">
              <a:spcBef>
                <a:spcPts val="0"/>
              </a:spcBef>
              <a:spcAft>
                <a:spcPts val="0"/>
              </a:spcAft>
              <a:defRPr/>
            </a:pPr>
            <a:r>
              <a:rPr kumimoji="0" lang="en-US" altLang="ja-JP" sz="1400" kern="0" spc="-150" dirty="0" smtClean="0">
                <a:solidFill>
                  <a:schemeClr val="bg1"/>
                </a:solidFill>
                <a:latin typeface="游ゴシック" panose="020B0400000000000000" pitchFamily="50" charset="-128"/>
                <a:ea typeface="游ゴシック" panose="020B0400000000000000" pitchFamily="50" charset="-128"/>
              </a:rPr>
              <a:t>Score</a:t>
            </a:r>
            <a:endParaRPr kumimoji="0" lang="en-US" altLang="ja-JP" sz="1400" kern="0" spc="-150" dirty="0">
              <a:solidFill>
                <a:schemeClr val="bg1"/>
              </a:solidFill>
              <a:latin typeface="游ゴシック" panose="020B0400000000000000" pitchFamily="50" charset="-128"/>
              <a:ea typeface="游ゴシック" panose="020B0400000000000000" pitchFamily="50" charset="-128"/>
            </a:endParaRPr>
          </a:p>
          <a:p>
            <a:pPr algn="ctr" fontAlgn="auto">
              <a:spcBef>
                <a:spcPts val="0"/>
              </a:spcBef>
              <a:spcAft>
                <a:spcPts val="0"/>
              </a:spcAft>
              <a:defRPr/>
            </a:pPr>
            <a:r>
              <a:rPr kumimoji="0" lang="en-US" altLang="ja-JP" sz="1400" kern="0" spc="-150" dirty="0" smtClean="0">
                <a:solidFill>
                  <a:schemeClr val="bg1"/>
                </a:solidFill>
                <a:latin typeface="游ゴシック" panose="020B0400000000000000" pitchFamily="50" charset="-128"/>
                <a:ea typeface="游ゴシック" panose="020B0400000000000000" pitchFamily="50" charset="-128"/>
              </a:rPr>
              <a:t>7-8</a:t>
            </a:r>
            <a:endParaRPr kumimoji="0" lang="en-US" altLang="ja-JP" sz="1400" kern="0" spc="-150" dirty="0">
              <a:solidFill>
                <a:schemeClr val="bg1"/>
              </a:solidFill>
              <a:latin typeface="游ゴシック" panose="020B0400000000000000" pitchFamily="50" charset="-128"/>
              <a:ea typeface="游ゴシック" panose="020B0400000000000000" pitchFamily="50" charset="-128"/>
            </a:endParaRPr>
          </a:p>
        </p:txBody>
      </p:sp>
      <p:sp>
        <p:nvSpPr>
          <p:cNvPr id="23" name="正方形/長方形 22">
            <a:extLst>
              <a:ext uri="{FF2B5EF4-FFF2-40B4-BE49-F238E27FC236}">
                <a16:creationId xmlns:a16="http://schemas.microsoft.com/office/drawing/2014/main" xmlns="" id="{AFB7305B-ACE0-48ED-AED6-46D03B85776F}"/>
              </a:ext>
            </a:extLst>
          </p:cNvPr>
          <p:cNvSpPr/>
          <p:nvPr/>
        </p:nvSpPr>
        <p:spPr>
          <a:xfrm>
            <a:off x="352338" y="-1148205"/>
            <a:ext cx="8414291" cy="461665"/>
          </a:xfrm>
          <a:prstGeom prst="rect">
            <a:avLst/>
          </a:prstGeom>
        </p:spPr>
        <p:txBody>
          <a:bodyPr wrap="square">
            <a:spAutoFit/>
          </a:bodyPr>
          <a:lstStyle/>
          <a:p>
            <a:r>
              <a:rPr lang="ja-JP" altLang="en-US" sz="2400" b="1" dirty="0">
                <a:solidFill>
                  <a:srgbClr val="1D2088"/>
                </a:solidFill>
                <a:latin typeface="游ゴシック" panose="020B0400000000000000" pitchFamily="50" charset="-128"/>
                <a:ea typeface="游ゴシック" panose="020B0400000000000000" pitchFamily="50" charset="-128"/>
              </a:rPr>
              <a:t>明確に異なる行動パターン・態度をとる顧客グループです</a:t>
            </a:r>
            <a:endParaRPr lang="ja-JP" altLang="en-US" sz="1600" dirty="0">
              <a:solidFill>
                <a:srgbClr val="1D2088"/>
              </a:solidFill>
              <a:latin typeface="游ゴシック" panose="020B0400000000000000" pitchFamily="50" charset="-128"/>
              <a:ea typeface="游ゴシック" panose="020B0400000000000000" pitchFamily="50" charset="-128"/>
            </a:endParaRPr>
          </a:p>
        </p:txBody>
      </p:sp>
      <p:sp>
        <p:nvSpPr>
          <p:cNvPr id="24" name="タイトル 5">
            <a:extLst>
              <a:ext uri="{FF2B5EF4-FFF2-40B4-BE49-F238E27FC236}">
                <a16:creationId xmlns:a16="http://schemas.microsoft.com/office/drawing/2014/main" xmlns="" id="{10B61135-C8E6-478A-A608-5C1D6776A306}"/>
              </a:ext>
            </a:extLst>
          </p:cNvPr>
          <p:cNvSpPr txBox="1">
            <a:spLocks/>
          </p:cNvSpPr>
          <p:nvPr/>
        </p:nvSpPr>
        <p:spPr>
          <a:xfrm>
            <a:off x="1" y="0"/>
            <a:ext cx="7474687" cy="928800"/>
          </a:xfrm>
          <a:prstGeom prst="rect">
            <a:avLst/>
          </a:prstGeom>
        </p:spPr>
        <p:txBody>
          <a:bodyPr lIns="180000" tIns="144000" rIns="72000" bIns="108000" anchor="ctr" anchorCtr="0">
            <a:normAutofit/>
          </a:bodyPr>
          <a:lstStyle>
            <a:lvl1pPr algn="l" defTabSz="914400" rtl="0" eaLnBrk="1" latinLnBrk="0" hangingPunct="1">
              <a:lnSpc>
                <a:spcPct val="90000"/>
              </a:lnSpc>
              <a:spcBef>
                <a:spcPct val="0"/>
              </a:spcBef>
              <a:buNone/>
              <a:defRPr kumimoji="1" sz="2400" kern="1200">
                <a:solidFill>
                  <a:schemeClr val="bg1"/>
                </a:solidFill>
                <a:latin typeface="游ゴシック" panose="020B0400000000000000" pitchFamily="50" charset="-128"/>
                <a:ea typeface="游ゴシック" panose="020B0400000000000000" pitchFamily="50" charset="-128"/>
                <a:cs typeface="+mj-cs"/>
              </a:defRPr>
            </a:lvl1pPr>
          </a:lstStyle>
          <a:p>
            <a:endParaRPr lang="ja-JP" altLang="en-US" b="1" dirty="0"/>
          </a:p>
        </p:txBody>
      </p:sp>
      <p:sp>
        <p:nvSpPr>
          <p:cNvPr id="21" name="正方形/長方形 20"/>
          <p:cNvSpPr/>
          <p:nvPr/>
        </p:nvSpPr>
        <p:spPr>
          <a:xfrm>
            <a:off x="-990600" y="1086995"/>
            <a:ext cx="571500" cy="972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5" name="正方形/長方形 24"/>
          <p:cNvSpPr/>
          <p:nvPr/>
        </p:nvSpPr>
        <p:spPr>
          <a:xfrm>
            <a:off x="-990600" y="2127600"/>
            <a:ext cx="571500" cy="441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6" name="正方形/長方形 25"/>
          <p:cNvSpPr/>
          <p:nvPr/>
        </p:nvSpPr>
        <p:spPr>
          <a:xfrm>
            <a:off x="265325" y="6969806"/>
            <a:ext cx="937535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7" name="正方形/長方形 26"/>
          <p:cNvSpPr/>
          <p:nvPr/>
        </p:nvSpPr>
        <p:spPr>
          <a:xfrm>
            <a:off x="2658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8" name="正方形/長方形 27"/>
          <p:cNvSpPr/>
          <p:nvPr/>
        </p:nvSpPr>
        <p:spPr>
          <a:xfrm>
            <a:off x="4953000" y="7495909"/>
            <a:ext cx="4687200" cy="3388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9" name="正方形/長方形 28"/>
          <p:cNvSpPr/>
          <p:nvPr/>
        </p:nvSpPr>
        <p:spPr>
          <a:xfrm>
            <a:off x="-1666875" y="21276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0" name="正方形/長方形 29"/>
          <p:cNvSpPr/>
          <p:nvPr/>
        </p:nvSpPr>
        <p:spPr>
          <a:xfrm>
            <a:off x="-1666875" y="4333700"/>
            <a:ext cx="571500" cy="2206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33" name="図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1157" y="2416361"/>
            <a:ext cx="1204778" cy="1204778"/>
          </a:xfrm>
          <a:prstGeom prst="rect">
            <a:avLst/>
          </a:prstGeom>
        </p:spPr>
      </p:pic>
      <p:pic>
        <p:nvPicPr>
          <p:cNvPr id="35" name="コンテンツ プレースホルダ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057" y="3979689"/>
            <a:ext cx="1204778" cy="1204778"/>
          </a:xfrm>
          <a:prstGeom prst="rect">
            <a:avLst/>
          </a:prstGeom>
        </p:spPr>
      </p:pic>
      <p:pic>
        <p:nvPicPr>
          <p:cNvPr id="36" name="図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4157" y="5393906"/>
            <a:ext cx="1204778" cy="1204778"/>
          </a:xfrm>
          <a:prstGeom prst="rect">
            <a:avLst/>
          </a:prstGeom>
        </p:spPr>
      </p:pic>
      <p:sp>
        <p:nvSpPr>
          <p:cNvPr id="38" name="正方形/長方形 37">
            <a:extLst>
              <a:ext uri="{FF2B5EF4-FFF2-40B4-BE49-F238E27FC236}">
                <a16:creationId xmlns:a16="http://schemas.microsoft.com/office/drawing/2014/main" xmlns="" id="{67C55135-17D8-41EA-90CC-8C90314D4D0C}"/>
              </a:ext>
            </a:extLst>
          </p:cNvPr>
          <p:cNvSpPr/>
          <p:nvPr/>
        </p:nvSpPr>
        <p:spPr>
          <a:xfrm>
            <a:off x="352338" y="1086995"/>
            <a:ext cx="9370501" cy="1200328"/>
          </a:xfrm>
          <a:prstGeom prst="rect">
            <a:avLst/>
          </a:prstGeom>
        </p:spPr>
        <p:txBody>
          <a:bodyPr wrap="square">
            <a:spAutoFit/>
          </a:bodyPr>
          <a:lstStyle/>
          <a:p>
            <a:r>
              <a:rPr lang="en-US" altLang="ja-JP" sz="2000" b="1" dirty="0" smtClean="0">
                <a:solidFill>
                  <a:srgbClr val="1D2088"/>
                </a:solidFill>
                <a:latin typeface="游ゴシック" panose="020B0400000000000000" pitchFamily="50" charset="-128"/>
                <a:ea typeface="游ゴシック" panose="020B0400000000000000" pitchFamily="50" charset="-128"/>
              </a:rPr>
              <a:t>According to the degree of recommendation, customers are divided into three groups.</a:t>
            </a:r>
            <a:endParaRPr lang="en-US" altLang="ja-JP" sz="2000" b="1"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Detractors (</a:t>
            </a:r>
            <a:r>
              <a:rPr lang="en-US" altLang="ja-JP" sz="1600" dirty="0" smtClean="0">
                <a:solidFill>
                  <a:srgbClr val="1D2088"/>
                </a:solidFill>
                <a:latin typeface="游ゴシック" panose="020B0400000000000000" pitchFamily="50" charset="-128"/>
                <a:ea typeface="游ゴシック" panose="020B0400000000000000" pitchFamily="50" charset="-128"/>
              </a:rPr>
              <a:t>score 0-6</a:t>
            </a:r>
            <a:r>
              <a:rPr lang="en-US" altLang="ja-JP" sz="1600" dirty="0" smtClean="0">
                <a:solidFill>
                  <a:srgbClr val="1D2088"/>
                </a:solidFill>
                <a:latin typeface="游ゴシック" panose="020B0400000000000000" pitchFamily="50" charset="-128"/>
                <a:ea typeface="游ゴシック" panose="020B0400000000000000" pitchFamily="50" charset="-128"/>
              </a:rPr>
              <a:t>), Passives (score 7-8), and Promoters (score 9-10)</a:t>
            </a:r>
            <a:endParaRPr lang="en-US" altLang="ja-JP" sz="1600"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Increasing p</a:t>
            </a:r>
            <a:r>
              <a:rPr lang="en-US" altLang="ja-JP" sz="1600" dirty="0" smtClean="0">
                <a:solidFill>
                  <a:srgbClr val="1D2088"/>
                </a:solidFill>
                <a:latin typeface="游ゴシック" panose="020B0400000000000000" pitchFamily="50" charset="-128"/>
                <a:ea typeface="游ゴシック" panose="020B0400000000000000" pitchFamily="50" charset="-128"/>
              </a:rPr>
              <a:t>romoters</a:t>
            </a:r>
            <a:r>
              <a:rPr lang="en-US" altLang="ja-JP" sz="1600" dirty="0">
                <a:solidFill>
                  <a:srgbClr val="1D2088"/>
                </a:solidFill>
                <a:latin typeface="游ゴシック" panose="020B0400000000000000" pitchFamily="50" charset="-128"/>
                <a:ea typeface="游ゴシック" panose="020B0400000000000000" pitchFamily="50" charset="-128"/>
              </a:rPr>
              <a:t> </a:t>
            </a:r>
            <a:r>
              <a:rPr lang="en-US" altLang="ja-JP" sz="1600" dirty="0" smtClean="0">
                <a:solidFill>
                  <a:srgbClr val="1D2088"/>
                </a:solidFill>
                <a:latin typeface="游ゴシック" panose="020B0400000000000000" pitchFamily="50" charset="-128"/>
                <a:ea typeface="游ゴシック" panose="020B0400000000000000" pitchFamily="50" charset="-128"/>
              </a:rPr>
              <a:t>(=</a:t>
            </a:r>
            <a:r>
              <a:rPr lang="en-US" altLang="ja-JP" sz="1600" dirty="0" smtClean="0">
                <a:solidFill>
                  <a:srgbClr val="1D2088"/>
                </a:solidFill>
                <a:latin typeface="游ゴシック" panose="020B0400000000000000" pitchFamily="50" charset="-128"/>
                <a:ea typeface="游ゴシック" panose="020B0400000000000000" pitchFamily="50" charset="-128"/>
              </a:rPr>
              <a:t>fans</a:t>
            </a:r>
            <a:r>
              <a:rPr lang="en-US" altLang="ja-JP" sz="1600" dirty="0" smtClean="0">
                <a:solidFill>
                  <a:srgbClr val="1D2088"/>
                </a:solidFill>
                <a:latin typeface="游ゴシック" panose="020B0400000000000000" pitchFamily="50" charset="-128"/>
                <a:ea typeface="游ゴシック" panose="020B0400000000000000" pitchFamily="50" charset="-128"/>
              </a:rPr>
              <a:t>) is critical.</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0590323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lang="en-US" altLang="ja-JP" b="1" dirty="0" smtClean="0"/>
              <a:t>Why NPS® is a good </a:t>
            </a:r>
            <a:r>
              <a:rPr lang="en-US" altLang="ja-JP" b="1" dirty="0" smtClean="0"/>
              <a:t>metric</a:t>
            </a:r>
            <a:r>
              <a:rPr lang="ja-JP" altLang="en-US" b="1" dirty="0" smtClean="0"/>
              <a:t>①</a:t>
            </a:r>
            <a:endParaRPr kumimoji="1" lang="ja-JP" altLang="en-US" b="1" dirty="0"/>
          </a:p>
        </p:txBody>
      </p:sp>
      <p:sp>
        <p:nvSpPr>
          <p:cNvPr id="52" name="正方形/長方形 51"/>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xmlns="" id="{67C55135-17D8-41EA-90CC-8C90314D4D0C}"/>
              </a:ext>
            </a:extLst>
          </p:cNvPr>
          <p:cNvSpPr/>
          <p:nvPr/>
        </p:nvSpPr>
        <p:spPr>
          <a:xfrm>
            <a:off x="352338" y="978915"/>
            <a:ext cx="9370501" cy="1138773"/>
          </a:xfrm>
          <a:prstGeom prst="rect">
            <a:avLst/>
          </a:prstGeom>
        </p:spPr>
        <p:txBody>
          <a:bodyPr wrap="square">
            <a:spAutoFit/>
          </a:bodyPr>
          <a:lstStyle/>
          <a:p>
            <a:r>
              <a:rPr lang="en-US" altLang="ja-JP" sz="2400" b="1" dirty="0">
                <a:solidFill>
                  <a:srgbClr val="1D2088"/>
                </a:solidFill>
                <a:latin typeface="游ゴシック" panose="020B0400000000000000" pitchFamily="50" charset="-128"/>
                <a:ea typeface="游ゴシック" panose="020B0400000000000000" pitchFamily="50" charset="-128"/>
              </a:rPr>
              <a:t>NPS</a:t>
            </a:r>
            <a:r>
              <a:rPr lang="en-US" altLang="ja-JP" sz="2400" b="1" dirty="0" smtClean="0">
                <a:solidFill>
                  <a:srgbClr val="1D2088"/>
                </a:solidFill>
                <a:latin typeface="游ゴシック" panose="020B0400000000000000" pitchFamily="50" charset="-128"/>
                <a:ea typeface="游ゴシック" panose="020B0400000000000000" pitchFamily="50" charset="-128"/>
              </a:rPr>
              <a:t>® is better than customer satisfaction index.</a:t>
            </a:r>
          </a:p>
          <a:p>
            <a:pPr marL="746882" lvl="1" indent="-342900">
              <a:buFont typeface="Arial" panose="020B0604020202020204" pitchFamily="34" charset="0"/>
              <a:buChar char="•"/>
            </a:pPr>
            <a:r>
              <a:rPr lang="en-US" altLang="zh-TW" sz="1400" dirty="0" smtClean="0">
                <a:solidFill>
                  <a:srgbClr val="1D2088"/>
                </a:solidFill>
                <a:latin typeface="游ゴシック" panose="020B0400000000000000" pitchFamily="50" charset="-128"/>
                <a:ea typeface="游ゴシック" panose="020B0400000000000000" pitchFamily="50" charset="-128"/>
              </a:rPr>
              <a:t>It</a:t>
            </a:r>
            <a:r>
              <a:rPr lang="en-US" altLang="zh-TW" sz="1400" dirty="0">
                <a:solidFill>
                  <a:srgbClr val="1D2088"/>
                </a:solidFill>
                <a:latin typeface="游ゴシック" panose="020B0400000000000000" pitchFamily="50" charset="-128"/>
                <a:ea typeface="游ゴシック" panose="020B0400000000000000" pitchFamily="50" charset="-128"/>
              </a:rPr>
              <a:t> </a:t>
            </a:r>
            <a:r>
              <a:rPr lang="en-US" altLang="zh-TW" sz="1400" dirty="0" smtClean="0">
                <a:solidFill>
                  <a:srgbClr val="1D2088"/>
                </a:solidFill>
                <a:latin typeface="游ゴシック" panose="020B0400000000000000" pitchFamily="50" charset="-128"/>
                <a:ea typeface="游ゴシック" panose="020B0400000000000000" pitchFamily="50" charset="-128"/>
              </a:rPr>
              <a:t>is s</a:t>
            </a:r>
            <a:r>
              <a:rPr lang="en-US" altLang="ja-JP" sz="1400" dirty="0" smtClean="0">
                <a:solidFill>
                  <a:srgbClr val="1D2088"/>
                </a:solidFill>
                <a:latin typeface="游ゴシック" panose="020B0400000000000000" pitchFamily="50" charset="-128"/>
                <a:ea typeface="游ゴシック" panose="020B0400000000000000" pitchFamily="50" charset="-128"/>
              </a:rPr>
              <a:t>imple, easy to be understood.</a:t>
            </a:r>
          </a:p>
          <a:p>
            <a:pPr marL="746882" lvl="1" indent="-342900">
              <a:buFont typeface="Arial" panose="020B0604020202020204" pitchFamily="34" charset="0"/>
              <a:buChar char="•"/>
            </a:pPr>
            <a:r>
              <a:rPr lang="en-US" altLang="ja-JP" sz="1400" dirty="0" smtClean="0">
                <a:solidFill>
                  <a:srgbClr val="1D2088"/>
                </a:solidFill>
                <a:latin typeface="游ゴシック" panose="020B0400000000000000" pitchFamily="50" charset="-128"/>
                <a:ea typeface="游ゴシック" panose="020B0400000000000000" pitchFamily="50" charset="-128"/>
              </a:rPr>
              <a:t>It has high correlation with revenue.</a:t>
            </a:r>
          </a:p>
          <a:p>
            <a:pPr marL="746882" lvl="1" indent="-342900">
              <a:buFont typeface="Arial" panose="020B0604020202020204" pitchFamily="34" charset="0"/>
              <a:buChar char="•"/>
            </a:pPr>
            <a:r>
              <a:rPr lang="en-US" altLang="ja-JP" sz="1400" dirty="0" smtClean="0">
                <a:solidFill>
                  <a:srgbClr val="1D2088"/>
                </a:solidFill>
                <a:latin typeface="游ゴシック" panose="020B0400000000000000" pitchFamily="50" charset="-128"/>
                <a:ea typeface="游ゴシック" panose="020B0400000000000000" pitchFamily="50" charset="-128"/>
              </a:rPr>
              <a:t>Majority of respondents select “satisfied” or “highly satisfied”. Extremely hard to </a:t>
            </a:r>
            <a:r>
              <a:rPr lang="en-US" altLang="ja-JP" sz="1400" dirty="0" smtClean="0">
                <a:solidFill>
                  <a:srgbClr val="1D2088"/>
                </a:solidFill>
                <a:latin typeface="游ゴシック" panose="020B0400000000000000" pitchFamily="50" charset="-128"/>
                <a:ea typeface="游ゴシック" panose="020B0400000000000000" pitchFamily="50" charset="-128"/>
              </a:rPr>
              <a:t>distract useful information</a:t>
            </a:r>
            <a:r>
              <a:rPr lang="en-US" altLang="ja-JP" sz="1600" dirty="0" smtClean="0">
                <a:solidFill>
                  <a:srgbClr val="1D2088"/>
                </a:solidFill>
                <a:latin typeface="游ゴシック" panose="020B0400000000000000" pitchFamily="50" charset="-128"/>
                <a:ea typeface="游ゴシック" panose="020B0400000000000000" pitchFamily="50" charset="-128"/>
              </a:rPr>
              <a:t>.</a:t>
            </a:r>
            <a:r>
              <a:rPr lang="en-US" altLang="ja-JP" sz="1600" dirty="0" smtClean="0">
                <a:solidFill>
                  <a:srgbClr val="1D2088"/>
                </a:solidFill>
                <a:latin typeface="游ゴシック" panose="020B0400000000000000" pitchFamily="50" charset="-128"/>
                <a:ea typeface="游ゴシック" panose="020B0400000000000000" pitchFamily="50" charset="-128"/>
              </a:rPr>
              <a:t> </a:t>
            </a:r>
            <a:endParaRPr lang="ja-JP" altLang="en-US" sz="1600" dirty="0">
              <a:solidFill>
                <a:srgbClr val="1D2088"/>
              </a:solidFill>
              <a:latin typeface="游ゴシック" panose="020B0400000000000000" pitchFamily="50" charset="-128"/>
              <a:ea typeface="游ゴシック" panose="020B0400000000000000" pitchFamily="50" charset="-128"/>
            </a:endParaRPr>
          </a:p>
        </p:txBody>
      </p:sp>
      <p:sp>
        <p:nvSpPr>
          <p:cNvPr id="54" name="正方形/長方形 53"/>
          <p:cNvSpPr/>
          <p:nvPr/>
        </p:nvSpPr>
        <p:spPr>
          <a:xfrm>
            <a:off x="-990600" y="2127600"/>
            <a:ext cx="571500" cy="4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5" name="正方形/長方形 54"/>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347489" y="7495909"/>
            <a:ext cx="468720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5035639" y="7495909"/>
            <a:ext cx="468720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1366351" y="2127600"/>
            <a:ext cx="3564694" cy="523220"/>
          </a:xfrm>
          <a:prstGeom prst="rect">
            <a:avLst/>
          </a:prstGeom>
        </p:spPr>
        <p:txBody>
          <a:bodyPr wrap="square">
            <a:spAutoFit/>
          </a:bodyPr>
          <a:lstStyle/>
          <a:p>
            <a:pPr algn="ctr"/>
            <a:r>
              <a:rPr lang="en-US" altLang="zh-TW" sz="1400" b="1" dirty="0" smtClean="0">
                <a:solidFill>
                  <a:srgbClr val="E4007F"/>
                </a:solidFill>
                <a:latin typeface="游ゴシック" panose="020B0400000000000000" pitchFamily="50" charset="-128"/>
                <a:ea typeface="游ゴシック" panose="020B0400000000000000" pitchFamily="50" charset="-128"/>
              </a:rPr>
              <a:t>Satisfied customers do not necessary spread a good word-of-mouth.</a:t>
            </a:r>
            <a:endParaRPr lang="en-US" altLang="ja-JP" sz="1400" b="1" dirty="0">
              <a:solidFill>
                <a:srgbClr val="E4007F"/>
              </a:solidFill>
              <a:latin typeface="游ゴシック" panose="020B0400000000000000" pitchFamily="50" charset="-128"/>
              <a:ea typeface="游ゴシック" panose="020B0400000000000000" pitchFamily="50" charset="-128"/>
            </a:endParaRPr>
          </a:p>
        </p:txBody>
      </p:sp>
      <p:sp>
        <p:nvSpPr>
          <p:cNvPr id="66" name="正方形/長方形 65"/>
          <p:cNvSpPr/>
          <p:nvPr/>
        </p:nvSpPr>
        <p:spPr>
          <a:xfrm>
            <a:off x="4877009" y="2127600"/>
            <a:ext cx="4822968" cy="523220"/>
          </a:xfrm>
          <a:prstGeom prst="rect">
            <a:avLst/>
          </a:prstGeom>
        </p:spPr>
        <p:txBody>
          <a:bodyPr wrap="square">
            <a:spAutoFit/>
          </a:bodyPr>
          <a:lstStyle/>
          <a:p>
            <a:pPr algn="ctr"/>
            <a:r>
              <a:rPr lang="en-US" altLang="ja-JP" sz="1400" b="1" dirty="0" smtClean="0">
                <a:solidFill>
                  <a:srgbClr val="E4007F"/>
                </a:solidFill>
                <a:latin typeface="游ゴシック" panose="020B0400000000000000" pitchFamily="50" charset="-128"/>
                <a:ea typeface="游ゴシック" panose="020B0400000000000000" pitchFamily="50" charset="-128"/>
              </a:rPr>
              <a:t>In other words, </a:t>
            </a:r>
            <a:r>
              <a:rPr lang="en-US" altLang="ja-JP" sz="1400" b="1" dirty="0" smtClean="0">
                <a:solidFill>
                  <a:srgbClr val="E4007F"/>
                </a:solidFill>
                <a:latin typeface="游ゴシック" panose="020B0400000000000000" pitchFamily="50" charset="-128"/>
                <a:ea typeface="游ゴシック" panose="020B0400000000000000" pitchFamily="50" charset="-128"/>
              </a:rPr>
              <a:t>simply increasing the no. of satisfaction does not lead to an increase in customers</a:t>
            </a:r>
            <a:endParaRPr lang="en-US" altLang="ja-JP" sz="1400" b="1" dirty="0">
              <a:solidFill>
                <a:srgbClr val="E4007F"/>
              </a:solidFill>
              <a:latin typeface="游ゴシック" panose="020B0400000000000000" pitchFamily="50" charset="-128"/>
              <a:ea typeface="游ゴシック" panose="020B0400000000000000" pitchFamily="50" charset="-128"/>
            </a:endParaRPr>
          </a:p>
        </p:txBody>
      </p:sp>
      <p:sp>
        <p:nvSpPr>
          <p:cNvPr id="68" name="テキスト ボックス 67">
            <a:extLst>
              <a:ext uri="{FF2B5EF4-FFF2-40B4-BE49-F238E27FC236}">
                <a16:creationId xmlns:a16="http://schemas.microsoft.com/office/drawing/2014/main" xmlns="" id="{3ED36115-43F0-49F3-BC1B-153CB89DAE9F}"/>
              </a:ext>
            </a:extLst>
          </p:cNvPr>
          <p:cNvSpPr txBox="1"/>
          <p:nvPr/>
        </p:nvSpPr>
        <p:spPr>
          <a:xfrm>
            <a:off x="347489" y="5338853"/>
            <a:ext cx="9375350" cy="1201647"/>
          </a:xfrm>
          <a:prstGeom prst="rect">
            <a:avLst/>
          </a:prstGeom>
          <a:noFill/>
          <a:ln>
            <a:solidFill>
              <a:srgbClr val="1D2088"/>
            </a:solidFill>
            <a:prstDash val="sysDash"/>
          </a:ln>
        </p:spPr>
        <p:txBody>
          <a:bodyPr wrap="square" rtlCol="0" anchor="ctr" anchorCtr="0">
            <a:noAutofit/>
          </a:bodyPr>
          <a:lstStyle/>
          <a:p>
            <a:pPr marL="171450" indent="-171450">
              <a:buFont typeface="Arial" panose="020B0604020202020204" pitchFamily="34" charset="0"/>
              <a:buChar char="•"/>
            </a:pPr>
            <a:r>
              <a:rPr lang="en-US" altLang="ja-JP" sz="1200" dirty="0" smtClean="0">
                <a:solidFill>
                  <a:schemeClr val="bg2">
                    <a:lumMod val="10000"/>
                  </a:schemeClr>
                </a:solidFill>
                <a:latin typeface="游ゴシック" panose="020B0400000000000000" pitchFamily="50" charset="-128"/>
                <a:ea typeface="游ゴシック" panose="020B0400000000000000" pitchFamily="50" charset="-128"/>
              </a:rPr>
              <a:t>Through NPS® (How likely is it that you would recommend?), we </a:t>
            </a:r>
            <a:r>
              <a:rPr lang="en-US" altLang="ja-JP" sz="1200" b="1" dirty="0" smtClean="0">
                <a:solidFill>
                  <a:srgbClr val="1B007B"/>
                </a:solidFill>
                <a:latin typeface="游ゴシック" panose="020B0400000000000000" pitchFamily="50" charset="-128"/>
                <a:ea typeface="游ゴシック" panose="020B0400000000000000" pitchFamily="50" charset="-128"/>
              </a:rPr>
              <a:t>can quantify the expected future actions </a:t>
            </a:r>
            <a:r>
              <a:rPr lang="en-US" altLang="ja-JP" sz="1200" dirty="0" smtClean="0">
                <a:solidFill>
                  <a:srgbClr val="000000"/>
                </a:solidFill>
                <a:latin typeface="游ゴシック" panose="020B0400000000000000" pitchFamily="50" charset="-128"/>
                <a:ea typeface="游ゴシック" panose="020B0400000000000000" pitchFamily="50" charset="-128"/>
              </a:rPr>
              <a:t>and</a:t>
            </a:r>
            <a:r>
              <a:rPr lang="en-US" altLang="ja-JP" sz="1200" dirty="0" smtClean="0">
                <a:solidFill>
                  <a:srgbClr val="1B007B"/>
                </a:solidFill>
                <a:latin typeface="游ゴシック" panose="020B0400000000000000" pitchFamily="50" charset="-128"/>
                <a:ea typeface="游ゴシック" panose="020B0400000000000000" pitchFamily="50" charset="-128"/>
              </a:rPr>
              <a:t> </a:t>
            </a:r>
            <a:r>
              <a:rPr lang="en-US" altLang="ja-JP" sz="1200" b="1" dirty="0" smtClean="0">
                <a:solidFill>
                  <a:srgbClr val="1B007B"/>
                </a:solidFill>
                <a:latin typeface="游ゴシック" panose="020B0400000000000000" pitchFamily="50" charset="-128"/>
                <a:ea typeface="游ゴシック" panose="020B0400000000000000" pitchFamily="50" charset="-128"/>
              </a:rPr>
              <a:t>forecast the followed-by profitability </a:t>
            </a:r>
            <a:r>
              <a:rPr lang="en-US" altLang="ja-JP" sz="1200" dirty="0" smtClean="0">
                <a:solidFill>
                  <a:schemeClr val="bg2">
                    <a:lumMod val="10000"/>
                  </a:schemeClr>
                </a:solidFill>
                <a:latin typeface="游ゴシック" panose="020B0400000000000000" pitchFamily="50" charset="-128"/>
                <a:ea typeface="游ゴシック" panose="020B0400000000000000" pitchFamily="50" charset="-128"/>
              </a:rPr>
              <a:t>by those quantified data. </a:t>
            </a:r>
          </a:p>
          <a:p>
            <a:pPr marL="171450" indent="-171450">
              <a:buFont typeface="Arial" panose="020B0604020202020204" pitchFamily="34" charset="0"/>
              <a:buChar char="•"/>
            </a:pPr>
            <a:endParaRPr lang="en-US" altLang="ja-JP" sz="1200" b="1" dirty="0">
              <a:solidFill>
                <a:srgbClr val="FF0000"/>
              </a:solidFill>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lang="en-US" altLang="ja-JP" sz="1200" dirty="0" smtClean="0">
                <a:solidFill>
                  <a:schemeClr val="bg2">
                    <a:lumMod val="10000"/>
                  </a:schemeClr>
                </a:solidFill>
                <a:latin typeface="游ゴシック" panose="020B0400000000000000" pitchFamily="50" charset="-128"/>
                <a:ea typeface="游ゴシック" panose="020B0400000000000000" pitchFamily="50" charset="-128"/>
              </a:rPr>
              <a:t>Traditional CS scale (Are you satisfied?), focus on current situation. Using that scale, we can </a:t>
            </a:r>
            <a:r>
              <a:rPr lang="en-US" altLang="ja-JP" sz="1200" b="1" dirty="0" smtClean="0">
                <a:solidFill>
                  <a:srgbClr val="1B007B"/>
                </a:solidFill>
                <a:latin typeface="游ゴシック" panose="020B0400000000000000" pitchFamily="50" charset="-128"/>
                <a:ea typeface="游ゴシック" panose="020B0400000000000000" pitchFamily="50" charset="-128"/>
              </a:rPr>
              <a:t>quantify current actions/ situation</a:t>
            </a:r>
            <a:r>
              <a:rPr lang="en-US" altLang="ja-JP" sz="1200" dirty="0" smtClean="0">
                <a:solidFill>
                  <a:schemeClr val="bg2">
                    <a:lumMod val="10000"/>
                  </a:schemeClr>
                </a:solidFill>
                <a:latin typeface="游ゴシック" panose="020B0400000000000000" pitchFamily="50" charset="-128"/>
                <a:ea typeface="游ゴシック" panose="020B0400000000000000" pitchFamily="50" charset="-128"/>
              </a:rPr>
              <a:t>, while it</a:t>
            </a:r>
            <a:r>
              <a:rPr lang="en-US" altLang="ja-JP" sz="1200" dirty="0" smtClean="0">
                <a:latin typeface="游ゴシック" panose="020B0400000000000000" pitchFamily="50" charset="-128"/>
                <a:ea typeface="游ゴシック" panose="020B0400000000000000" pitchFamily="50" charset="-128"/>
              </a:rPr>
              <a:t> is </a:t>
            </a:r>
            <a:r>
              <a:rPr lang="en-US" altLang="ja-JP" sz="1200" b="1" dirty="0" smtClean="0">
                <a:solidFill>
                  <a:srgbClr val="1B007B"/>
                </a:solidFill>
                <a:latin typeface="游ゴシック" panose="020B0400000000000000" pitchFamily="50" charset="-128"/>
                <a:ea typeface="游ゴシック" panose="020B0400000000000000" pitchFamily="50" charset="-128"/>
              </a:rPr>
              <a:t>unlikely that the qualified data would have strong relationship with future profitability</a:t>
            </a:r>
            <a:r>
              <a:rPr lang="en-US" altLang="ja-JP" sz="1200" dirty="0" smtClean="0">
                <a:solidFill>
                  <a:schemeClr val="bg2">
                    <a:lumMod val="10000"/>
                  </a:schemeClr>
                </a:solidFill>
                <a:latin typeface="游ゴシック" panose="020B0400000000000000" pitchFamily="50" charset="-128"/>
                <a:ea typeface="游ゴシック" panose="020B0400000000000000" pitchFamily="50" charset="-128"/>
              </a:rPr>
              <a:t>. </a:t>
            </a:r>
            <a:endParaRPr lang="en-US" altLang="ja-JP" sz="1200" dirty="0">
              <a:solidFill>
                <a:schemeClr val="bg2">
                  <a:lumMod val="10000"/>
                </a:schemeClr>
              </a:solidFill>
              <a:latin typeface="游ゴシック" panose="020B0400000000000000" pitchFamily="50" charset="-128"/>
              <a:ea typeface="游ゴシック" panose="020B0400000000000000" pitchFamily="50" charset="-128"/>
            </a:endParaRPr>
          </a:p>
        </p:txBody>
      </p:sp>
      <p:sp>
        <p:nvSpPr>
          <p:cNvPr id="69" name="テキスト ボックス 68">
            <a:extLst>
              <a:ext uri="{FF2B5EF4-FFF2-40B4-BE49-F238E27FC236}">
                <a16:creationId xmlns:a16="http://schemas.microsoft.com/office/drawing/2014/main" xmlns="" id="{4BBE99C7-BF07-4E29-A38B-75E8E84AA695}"/>
              </a:ext>
            </a:extLst>
          </p:cNvPr>
          <p:cNvSpPr txBox="1"/>
          <p:nvPr/>
        </p:nvSpPr>
        <p:spPr>
          <a:xfrm>
            <a:off x="2985647" y="5255379"/>
            <a:ext cx="3944837" cy="162120"/>
          </a:xfrm>
          <a:prstGeom prst="rect">
            <a:avLst/>
          </a:prstGeom>
          <a:solidFill>
            <a:schemeClr val="bg1"/>
          </a:solidFill>
        </p:spPr>
        <p:txBody>
          <a:bodyPr wrap="square" rtlCol="0" anchor="ctr" anchorCtr="0">
            <a:noAutofit/>
          </a:bodyPr>
          <a:lstStyle/>
          <a:p>
            <a:pPr algn="ctr"/>
            <a:r>
              <a:rPr lang="ja-JP" altLang="en-US" sz="1200" dirty="0" smtClean="0">
                <a:solidFill>
                  <a:srgbClr val="1D2088"/>
                </a:solidFill>
                <a:latin typeface="游ゴシック" panose="020B0400000000000000" pitchFamily="50" charset="-128"/>
                <a:ea typeface="游ゴシック" panose="020B0400000000000000" pitchFamily="50" charset="-128"/>
              </a:rPr>
              <a:t>＜</a:t>
            </a:r>
            <a:r>
              <a:rPr lang="en-US" altLang="ja-JP" sz="1200" dirty="0" smtClean="0">
                <a:solidFill>
                  <a:srgbClr val="1D2088"/>
                </a:solidFill>
                <a:latin typeface="游ゴシック" panose="020B0400000000000000" pitchFamily="50" charset="-128"/>
                <a:ea typeface="游ゴシック" panose="020B0400000000000000" pitchFamily="50" charset="-128"/>
              </a:rPr>
              <a:t>Differences between NPS and traditional CS scale</a:t>
            </a:r>
            <a:r>
              <a:rPr lang="ja-JP" altLang="en-US" sz="1200" dirty="0" smtClean="0">
                <a:solidFill>
                  <a:srgbClr val="1D2088"/>
                </a:solidFill>
                <a:latin typeface="游ゴシック" panose="020B0400000000000000" pitchFamily="50" charset="-128"/>
                <a:ea typeface="游ゴシック" panose="020B0400000000000000" pitchFamily="50" charset="-128"/>
              </a:rPr>
              <a:t>＞</a:t>
            </a:r>
            <a:endParaRPr lang="en-US" altLang="ja-JP" sz="1200" dirty="0">
              <a:solidFill>
                <a:srgbClr val="1D2088"/>
              </a:solidFill>
              <a:latin typeface="游ゴシック" panose="020B0400000000000000" pitchFamily="50" charset="-128"/>
              <a:ea typeface="游ゴシック" panose="020B0400000000000000" pitchFamily="50" charset="-128"/>
            </a:endParaRPr>
          </a:p>
        </p:txBody>
      </p:sp>
      <p:grpSp>
        <p:nvGrpSpPr>
          <p:cNvPr id="8" name="Group 7"/>
          <p:cNvGrpSpPr/>
          <p:nvPr/>
        </p:nvGrpSpPr>
        <p:grpSpPr>
          <a:xfrm>
            <a:off x="5870771" y="2662917"/>
            <a:ext cx="2586338" cy="2448604"/>
            <a:chOff x="5870771" y="2662917"/>
            <a:chExt cx="2586338" cy="2448604"/>
          </a:xfrm>
        </p:grpSpPr>
        <p:grpSp>
          <p:nvGrpSpPr>
            <p:cNvPr id="7" name="グループ化 6">
              <a:extLst>
                <a:ext uri="{FF2B5EF4-FFF2-40B4-BE49-F238E27FC236}">
                  <a16:creationId xmlns:a16="http://schemas.microsoft.com/office/drawing/2014/main" xmlns="" id="{0FC1FBB4-D50F-4313-8D94-459AB9A00521}"/>
                </a:ext>
              </a:extLst>
            </p:cNvPr>
            <p:cNvGrpSpPr/>
            <p:nvPr/>
          </p:nvGrpSpPr>
          <p:grpSpPr>
            <a:xfrm>
              <a:off x="5870771" y="2662917"/>
              <a:ext cx="2586338" cy="2448604"/>
              <a:chOff x="4310114" y="2368295"/>
              <a:chExt cx="2586338" cy="2448604"/>
            </a:xfrm>
          </p:grpSpPr>
          <p:pic>
            <p:nvPicPr>
              <p:cNvPr id="58" name="図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114" y="2368295"/>
                <a:ext cx="2586338" cy="2448604"/>
              </a:xfrm>
              <a:prstGeom prst="rect">
                <a:avLst/>
              </a:prstGeom>
            </p:spPr>
          </p:pic>
          <p:sp>
            <p:nvSpPr>
              <p:cNvPr id="60" name="円/楕円 59"/>
              <p:cNvSpPr/>
              <p:nvPr/>
            </p:nvSpPr>
            <p:spPr>
              <a:xfrm>
                <a:off x="4703763" y="3234593"/>
                <a:ext cx="912893" cy="64925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bg1">
                      <a:lumMod val="50000"/>
                    </a:schemeClr>
                  </a:solidFill>
                  <a:latin typeface="游ゴシック" panose="020B0400000000000000" pitchFamily="50" charset="-128"/>
                  <a:ea typeface="游ゴシック" panose="020B0400000000000000" pitchFamily="50" charset="-128"/>
                </a:endParaRPr>
              </a:p>
            </p:txBody>
          </p:sp>
          <p:sp>
            <p:nvSpPr>
              <p:cNvPr id="62" name="円/楕円 61"/>
              <p:cNvSpPr/>
              <p:nvPr/>
            </p:nvSpPr>
            <p:spPr>
              <a:xfrm>
                <a:off x="5356636" y="3776893"/>
                <a:ext cx="979618" cy="72487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bg1">
                      <a:lumMod val="50000"/>
                    </a:schemeClr>
                  </a:solidFill>
                  <a:latin typeface="游ゴシック" panose="020B0400000000000000" pitchFamily="50" charset="-128"/>
                  <a:ea typeface="游ゴシック" panose="020B0400000000000000" pitchFamily="50" charset="-128"/>
                </a:endParaRPr>
              </a:p>
            </p:txBody>
          </p:sp>
        </p:grpSp>
        <p:sp>
          <p:nvSpPr>
            <p:cNvPr id="24" name="正方形/長方形 23">
              <a:extLst>
                <a:ext uri="{FF2B5EF4-FFF2-40B4-BE49-F238E27FC236}">
                  <a16:creationId xmlns:a16="http://schemas.microsoft.com/office/drawing/2014/main" xmlns="" id="{3D3FCC89-9ADB-4CED-9060-9867B091528D}"/>
                </a:ext>
              </a:extLst>
            </p:cNvPr>
            <p:cNvSpPr/>
            <p:nvPr/>
          </p:nvSpPr>
          <p:spPr>
            <a:xfrm>
              <a:off x="5990727" y="2727630"/>
              <a:ext cx="571500" cy="15642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Rectangle 24"/>
            <p:cNvSpPr/>
            <p:nvPr/>
          </p:nvSpPr>
          <p:spPr>
            <a:xfrm>
              <a:off x="7109905" y="4191881"/>
              <a:ext cx="607937" cy="445829"/>
            </a:xfrm>
            <a:prstGeom prst="rect">
              <a:avLst/>
            </a:prstGeom>
            <a:solidFill>
              <a:srgbClr val="118A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Highly satisfied</a:t>
              </a:r>
            </a:p>
            <a:p>
              <a:pPr algn="ctr"/>
              <a:r>
                <a:rPr lang="en-US" sz="700" dirty="0" smtClean="0"/>
                <a:t>71%</a:t>
              </a:r>
              <a:endParaRPr lang="en-US" sz="700" dirty="0"/>
            </a:p>
          </p:txBody>
        </p:sp>
        <p:sp>
          <p:nvSpPr>
            <p:cNvPr id="26" name="Rectangle 25"/>
            <p:cNvSpPr/>
            <p:nvPr/>
          </p:nvSpPr>
          <p:spPr>
            <a:xfrm>
              <a:off x="6511684" y="3688223"/>
              <a:ext cx="553898" cy="324239"/>
            </a:xfrm>
            <a:prstGeom prst="rect">
              <a:avLst/>
            </a:prstGeom>
            <a:solidFill>
              <a:srgbClr val="118A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S</a:t>
              </a:r>
              <a:r>
                <a:rPr lang="en-US" sz="700" dirty="0" smtClean="0"/>
                <a:t>atisfied</a:t>
              </a:r>
            </a:p>
            <a:p>
              <a:pPr algn="ctr"/>
              <a:r>
                <a:rPr lang="en-US" sz="700" dirty="0" smtClean="0"/>
                <a:t>28%</a:t>
              </a:r>
              <a:endParaRPr lang="en-US" sz="700" dirty="0"/>
            </a:p>
          </p:txBody>
        </p:sp>
      </p:grpSp>
      <p:grpSp>
        <p:nvGrpSpPr>
          <p:cNvPr id="5" name="Group 4"/>
          <p:cNvGrpSpPr/>
          <p:nvPr/>
        </p:nvGrpSpPr>
        <p:grpSpPr>
          <a:xfrm>
            <a:off x="1819360" y="2662917"/>
            <a:ext cx="2643174" cy="2455493"/>
            <a:chOff x="1819360" y="2662917"/>
            <a:chExt cx="2643174" cy="2455493"/>
          </a:xfrm>
        </p:grpSpPr>
        <p:grpSp>
          <p:nvGrpSpPr>
            <p:cNvPr id="34" name="グループ化 33">
              <a:extLst>
                <a:ext uri="{FF2B5EF4-FFF2-40B4-BE49-F238E27FC236}">
                  <a16:creationId xmlns:a16="http://schemas.microsoft.com/office/drawing/2014/main" xmlns="" id="{B073EA72-D9EC-45B9-A868-7943C51FEA1B}"/>
                </a:ext>
              </a:extLst>
            </p:cNvPr>
            <p:cNvGrpSpPr/>
            <p:nvPr/>
          </p:nvGrpSpPr>
          <p:grpSpPr>
            <a:xfrm>
              <a:off x="1819360" y="2662917"/>
              <a:ext cx="2643174" cy="2455493"/>
              <a:chOff x="1004390" y="2272691"/>
              <a:chExt cx="2643174" cy="2455493"/>
            </a:xfrm>
          </p:grpSpPr>
          <p:grpSp>
            <p:nvGrpSpPr>
              <p:cNvPr id="4" name="グループ化 3">
                <a:extLst>
                  <a:ext uri="{FF2B5EF4-FFF2-40B4-BE49-F238E27FC236}">
                    <a16:creationId xmlns:a16="http://schemas.microsoft.com/office/drawing/2014/main" xmlns="" id="{283895F7-CA26-43E3-8DF6-E59B05DC8C5E}"/>
                  </a:ext>
                </a:extLst>
              </p:cNvPr>
              <p:cNvGrpSpPr/>
              <p:nvPr/>
            </p:nvGrpSpPr>
            <p:grpSpPr>
              <a:xfrm>
                <a:off x="1004390" y="2272691"/>
                <a:ext cx="2643174" cy="2455493"/>
                <a:chOff x="1781860" y="2145437"/>
                <a:chExt cx="2643174" cy="2455493"/>
              </a:xfrm>
            </p:grpSpPr>
            <p:sp>
              <p:nvSpPr>
                <p:cNvPr id="61" name="円/楕円 60"/>
                <p:cNvSpPr/>
                <p:nvPr/>
              </p:nvSpPr>
              <p:spPr>
                <a:xfrm>
                  <a:off x="2993149" y="3069174"/>
                  <a:ext cx="1050763" cy="66029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bg1">
                        <a:lumMod val="50000"/>
                      </a:schemeClr>
                    </a:solidFill>
                    <a:latin typeface="游ゴシック" panose="020B0400000000000000" pitchFamily="50" charset="-128"/>
                    <a:ea typeface="游ゴシック" panose="020B0400000000000000" pitchFamily="50" charset="-128"/>
                  </a:endParaRPr>
                </a:p>
              </p:txBody>
            </p:sp>
            <p:pic>
              <p:nvPicPr>
                <p:cNvPr id="59" name="図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860" y="2145437"/>
                  <a:ext cx="2643174" cy="2455493"/>
                </a:xfrm>
                <a:prstGeom prst="rect">
                  <a:avLst/>
                </a:prstGeom>
              </p:spPr>
            </p:pic>
          </p:grpSp>
          <p:sp>
            <p:nvSpPr>
              <p:cNvPr id="51" name="円/楕円 61">
                <a:extLst>
                  <a:ext uri="{FF2B5EF4-FFF2-40B4-BE49-F238E27FC236}">
                    <a16:creationId xmlns:a16="http://schemas.microsoft.com/office/drawing/2014/main" xmlns="" id="{58A76072-1F83-4EA5-AE49-19379E2F787B}"/>
                  </a:ext>
                </a:extLst>
              </p:cNvPr>
              <p:cNvSpPr/>
              <p:nvPr/>
            </p:nvSpPr>
            <p:spPr>
              <a:xfrm>
                <a:off x="2251251" y="3262112"/>
                <a:ext cx="979618" cy="72487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bg1">
                      <a:lumMod val="50000"/>
                    </a:schemeClr>
                  </a:solidFill>
                  <a:latin typeface="游ゴシック" panose="020B0400000000000000" pitchFamily="50" charset="-128"/>
                  <a:ea typeface="游ゴシック" panose="020B0400000000000000" pitchFamily="50" charset="-128"/>
                </a:endParaRPr>
              </a:p>
            </p:txBody>
          </p:sp>
        </p:grpSp>
        <p:sp>
          <p:nvSpPr>
            <p:cNvPr id="23" name="正方形/長方形 22">
              <a:extLst>
                <a:ext uri="{FF2B5EF4-FFF2-40B4-BE49-F238E27FC236}">
                  <a16:creationId xmlns:a16="http://schemas.microsoft.com/office/drawing/2014/main" xmlns="" id="{C2E84DB0-CDED-4088-BD1F-0FA312B77111}"/>
                </a:ext>
              </a:extLst>
            </p:cNvPr>
            <p:cNvSpPr/>
            <p:nvPr/>
          </p:nvSpPr>
          <p:spPr>
            <a:xfrm>
              <a:off x="1942623" y="2715455"/>
              <a:ext cx="571500" cy="15642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Rectangle 1"/>
            <p:cNvSpPr/>
            <p:nvPr/>
          </p:nvSpPr>
          <p:spPr>
            <a:xfrm>
              <a:off x="3309881" y="3796301"/>
              <a:ext cx="607937" cy="445829"/>
            </a:xfrm>
            <a:prstGeom prst="rect">
              <a:avLst/>
            </a:prstGeom>
            <a:solidFill>
              <a:srgbClr val="118A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Promoters</a:t>
              </a:r>
            </a:p>
            <a:p>
              <a:pPr algn="ctr"/>
              <a:r>
                <a:rPr lang="en-US" sz="700" dirty="0" smtClean="0"/>
                <a:t>44%</a:t>
              </a:r>
              <a:endParaRPr lang="en-US" sz="700" dirty="0"/>
            </a:p>
          </p:txBody>
        </p:sp>
        <p:sp>
          <p:nvSpPr>
            <p:cNvPr id="3" name="Rectangle 2"/>
            <p:cNvSpPr/>
            <p:nvPr/>
          </p:nvSpPr>
          <p:spPr>
            <a:xfrm>
              <a:off x="2512808" y="4269151"/>
              <a:ext cx="607938" cy="324239"/>
            </a:xfrm>
            <a:prstGeom prst="rect">
              <a:avLst/>
            </a:prstGeom>
            <a:solidFill>
              <a:srgbClr val="EFF0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rgbClr val="118BDA"/>
                  </a:solidFill>
                </a:rPr>
                <a:t>Passives</a:t>
              </a:r>
            </a:p>
            <a:p>
              <a:pPr algn="ctr"/>
              <a:r>
                <a:rPr lang="en-US" sz="700" dirty="0" smtClean="0">
                  <a:solidFill>
                    <a:srgbClr val="118BDA"/>
                  </a:solidFill>
                </a:rPr>
                <a:t>37%</a:t>
              </a:r>
              <a:endParaRPr lang="en-US" sz="700" dirty="0">
                <a:solidFill>
                  <a:srgbClr val="118BDA"/>
                </a:solidFill>
              </a:endParaRPr>
            </a:p>
          </p:txBody>
        </p:sp>
        <p:sp>
          <p:nvSpPr>
            <p:cNvPr id="28" name="Rectangle 27"/>
            <p:cNvSpPr/>
            <p:nvPr/>
          </p:nvSpPr>
          <p:spPr>
            <a:xfrm>
              <a:off x="2566846" y="3526103"/>
              <a:ext cx="513369" cy="378279"/>
            </a:xfrm>
            <a:prstGeom prst="rect">
              <a:avLst/>
            </a:prstGeom>
            <a:solidFill>
              <a:srgbClr val="EFF0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rgbClr val="118BDA"/>
                  </a:solidFill>
                </a:rPr>
                <a:t>Detract-</a:t>
              </a:r>
              <a:r>
                <a:rPr lang="en-US" sz="700" dirty="0" err="1" smtClean="0">
                  <a:solidFill>
                    <a:srgbClr val="118BDA"/>
                  </a:solidFill>
                </a:rPr>
                <a:t>ors</a:t>
              </a:r>
              <a:endParaRPr lang="en-US" sz="700" dirty="0" smtClean="0">
                <a:solidFill>
                  <a:srgbClr val="118BDA"/>
                </a:solidFill>
              </a:endParaRPr>
            </a:p>
            <a:p>
              <a:pPr algn="ctr"/>
              <a:r>
                <a:rPr lang="en-US" sz="700" dirty="0" smtClean="0">
                  <a:solidFill>
                    <a:srgbClr val="118BDA"/>
                  </a:solidFill>
                </a:rPr>
                <a:t>19%</a:t>
              </a:r>
              <a:endParaRPr lang="en-US" sz="700" dirty="0">
                <a:solidFill>
                  <a:srgbClr val="118BDA"/>
                </a:solidFill>
              </a:endParaRPr>
            </a:p>
          </p:txBody>
        </p:sp>
      </p:grpSp>
    </p:spTree>
    <p:extLst>
      <p:ext uri="{BB962C8B-B14F-4D97-AF65-F5344CB8AC3E}">
        <p14:creationId xmlns:p14="http://schemas.microsoft.com/office/powerpoint/2010/main" val="32380031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6617154" y="4285780"/>
            <a:ext cx="2357962" cy="2380969"/>
            <a:chOff x="6489871" y="4755524"/>
            <a:chExt cx="2614984" cy="2100097"/>
          </a:xfrm>
          <a:solidFill>
            <a:schemeClr val="bg1">
              <a:lumMod val="85000"/>
            </a:schemeClr>
          </a:solidFill>
        </p:grpSpPr>
        <p:sp>
          <p:nvSpPr>
            <p:cNvPr id="50" name="正方形/長方形 49"/>
            <p:cNvSpPr/>
            <p:nvPr/>
          </p:nvSpPr>
          <p:spPr>
            <a:xfrm>
              <a:off x="6568361" y="4755524"/>
              <a:ext cx="2458005" cy="18324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ja-JP" sz="600" b="1" dirty="0">
                <a:solidFill>
                  <a:schemeClr val="bg1">
                    <a:lumMod val="50000"/>
                  </a:schemeClr>
                </a:solidFill>
                <a:latin typeface="游ゴシック" panose="020B0400000000000000" pitchFamily="50" charset="-128"/>
                <a:ea typeface="游ゴシック" panose="020B0400000000000000" pitchFamily="50" charset="-128"/>
              </a:endParaRPr>
            </a:p>
            <a:p>
              <a:pPr algn="ctr"/>
              <a:r>
                <a:rPr lang="en-US" altLang="ja-JP" b="1" dirty="0" smtClean="0">
                  <a:solidFill>
                    <a:schemeClr val="bg1">
                      <a:lumMod val="50000"/>
                    </a:schemeClr>
                  </a:solidFill>
                  <a:latin typeface="游ゴシック" panose="020B0400000000000000" pitchFamily="50" charset="-128"/>
                  <a:ea typeface="游ゴシック" panose="020B0400000000000000" pitchFamily="50" charset="-128"/>
                </a:rPr>
                <a:t>COST</a:t>
              </a:r>
              <a:endParaRPr lang="en-US" altLang="ja-JP" b="1" dirty="0">
                <a:solidFill>
                  <a:schemeClr val="bg1">
                    <a:lumMod val="50000"/>
                  </a:schemeClr>
                </a:solidFill>
                <a:latin typeface="游ゴシック" panose="020B0400000000000000" pitchFamily="50" charset="-128"/>
                <a:ea typeface="游ゴシック" panose="020B0400000000000000" pitchFamily="50" charset="-128"/>
              </a:endParaRPr>
            </a:p>
          </p:txBody>
        </p:sp>
        <p:sp>
          <p:nvSpPr>
            <p:cNvPr id="32" name="二等辺三角形 31"/>
            <p:cNvSpPr/>
            <p:nvPr/>
          </p:nvSpPr>
          <p:spPr>
            <a:xfrm rot="10800000">
              <a:off x="6489871" y="6585505"/>
              <a:ext cx="2614984" cy="2701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a:solidFill>
                  <a:schemeClr val="tx1"/>
                </a:solidFill>
                <a:latin typeface="游ゴシック" panose="020B0400000000000000" pitchFamily="50" charset="-128"/>
                <a:ea typeface="游ゴシック" panose="020B0400000000000000" pitchFamily="50" charset="-128"/>
              </a:endParaRPr>
            </a:p>
          </p:txBody>
        </p:sp>
      </p:grpSp>
      <p:grpSp>
        <p:nvGrpSpPr>
          <p:cNvPr id="12" name="グループ化 11"/>
          <p:cNvGrpSpPr/>
          <p:nvPr/>
        </p:nvGrpSpPr>
        <p:grpSpPr>
          <a:xfrm>
            <a:off x="4191878" y="2134577"/>
            <a:ext cx="2599200" cy="4247472"/>
            <a:chOff x="3797641" y="2339662"/>
            <a:chExt cx="2614984" cy="4248287"/>
          </a:xfrm>
          <a:solidFill>
            <a:schemeClr val="bg1">
              <a:lumMod val="85000"/>
            </a:schemeClr>
          </a:solidFill>
        </p:grpSpPr>
        <p:sp>
          <p:nvSpPr>
            <p:cNvPr id="22" name="正方形/長方形 21"/>
            <p:cNvSpPr/>
            <p:nvPr/>
          </p:nvSpPr>
          <p:spPr>
            <a:xfrm>
              <a:off x="3986545" y="2606434"/>
              <a:ext cx="2237176" cy="3981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b="1" dirty="0" smtClean="0">
                  <a:solidFill>
                    <a:schemeClr val="bg1">
                      <a:lumMod val="50000"/>
                    </a:schemeClr>
                  </a:solidFill>
                  <a:latin typeface="游ゴシック" panose="020B0400000000000000" pitchFamily="50" charset="-128"/>
                  <a:ea typeface="游ゴシック" panose="020B0400000000000000" pitchFamily="50" charset="-128"/>
                </a:rPr>
                <a:t>Sales</a:t>
              </a:r>
              <a:endParaRPr lang="en-US" altLang="ja-JP" b="1" dirty="0">
                <a:solidFill>
                  <a:schemeClr val="bg1">
                    <a:lumMod val="50000"/>
                  </a:schemeClr>
                </a:solidFill>
                <a:latin typeface="游ゴシック" panose="020B0400000000000000" pitchFamily="50" charset="-128"/>
                <a:ea typeface="游ゴシック" panose="020B0400000000000000" pitchFamily="50" charset="-128"/>
              </a:endParaRPr>
            </a:p>
          </p:txBody>
        </p:sp>
        <p:sp>
          <p:nvSpPr>
            <p:cNvPr id="11" name="二等辺三角形 10"/>
            <p:cNvSpPr/>
            <p:nvPr/>
          </p:nvSpPr>
          <p:spPr>
            <a:xfrm>
              <a:off x="3797641" y="2339662"/>
              <a:ext cx="2614984" cy="2701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a:solidFill>
                  <a:schemeClr val="tx1"/>
                </a:solidFill>
                <a:latin typeface="游ゴシック" panose="020B0400000000000000" pitchFamily="50" charset="-128"/>
                <a:ea typeface="游ゴシック" panose="020B0400000000000000" pitchFamily="50" charset="-128"/>
              </a:endParaRPr>
            </a:p>
          </p:txBody>
        </p:sp>
      </p:grpSp>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6180" y="4257801"/>
            <a:ext cx="1057713" cy="1057713"/>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3891" y="5272983"/>
            <a:ext cx="793547" cy="793547"/>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5812" y="3528706"/>
            <a:ext cx="763474" cy="763474"/>
          </a:xfrm>
          <a:prstGeom prst="rect">
            <a:avLst/>
          </a:prstGeom>
        </p:spPr>
      </p:pic>
      <p:sp>
        <p:nvSpPr>
          <p:cNvPr id="6" name="タイトル 5"/>
          <p:cNvSpPr>
            <a:spLocks noGrp="1"/>
          </p:cNvSpPr>
          <p:nvPr>
            <p:ph type="title"/>
          </p:nvPr>
        </p:nvSpPr>
        <p:spPr/>
        <p:txBody>
          <a:bodyPr>
            <a:normAutofit/>
          </a:bodyPr>
          <a:lstStyle/>
          <a:p>
            <a:r>
              <a:rPr lang="en-US" altLang="ja-JP" b="1" dirty="0"/>
              <a:t>Why NPS® is a good </a:t>
            </a:r>
            <a:r>
              <a:rPr lang="en-US" altLang="ja-JP" b="1" dirty="0" smtClean="0"/>
              <a:t>metric</a:t>
            </a:r>
            <a:r>
              <a:rPr lang="ja-JP" altLang="en-US" b="1" dirty="0" smtClean="0"/>
              <a:t>②</a:t>
            </a:r>
            <a:endParaRPr kumimoji="1" lang="ja-JP" altLang="en-US" b="1" dirty="0"/>
          </a:p>
        </p:txBody>
      </p:sp>
      <p:sp>
        <p:nvSpPr>
          <p:cNvPr id="37" name="テキスト ボックス 7"/>
          <p:cNvSpPr>
            <a:spLocks noChangeArrowheads="1"/>
          </p:cNvSpPr>
          <p:nvPr/>
        </p:nvSpPr>
        <p:spPr bwMode="auto">
          <a:xfrm>
            <a:off x="4531200" y="6655613"/>
            <a:ext cx="50686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1pPr>
            <a:lvl2pPr marL="742950" indent="-285750">
              <a:spcBef>
                <a:spcPct val="20000"/>
              </a:spcBef>
              <a:buFont typeface="Arial" panose="020B0604020202020204" pitchFamily="34" charset="0"/>
              <a:buChar char="–"/>
              <a:defRPr kumimoji="1" sz="28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2pPr>
            <a:lvl3pPr marL="1143000" indent="-228600">
              <a:spcBef>
                <a:spcPct val="20000"/>
              </a:spcBef>
              <a:buFont typeface="Arial" panose="020B0604020202020204" pitchFamily="34" charset="0"/>
              <a:buChar char="•"/>
              <a:defRPr kumimoji="1" sz="24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3pPr>
            <a:lvl4pPr marL="16002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4pPr>
            <a:lvl5pPr marL="2057400" indent="-228600">
              <a:spcBef>
                <a:spcPct val="20000"/>
              </a:spcBef>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メイリオ" panose="020B0604030504040204" pitchFamily="50" charset="-128"/>
                <a:ea typeface="メイリオ" panose="020B0604030504040204" pitchFamily="50" charset="-128"/>
                <a:sym typeface="メイリオ" panose="020B0604030504040204" pitchFamily="50" charset="-128"/>
              </a:defRPr>
            </a:lvl9pPr>
          </a:lstStyle>
          <a:p>
            <a:pPr algn="r" eaLnBrk="1" hangingPunct="1">
              <a:spcBef>
                <a:spcPct val="0"/>
              </a:spcBef>
              <a:buFont typeface="Arial" panose="020B0604020202020204" pitchFamily="34" charset="0"/>
              <a:buNone/>
            </a:pPr>
            <a:r>
              <a:rPr lang="en-US" altLang="ja-JP" sz="600" dirty="0" smtClean="0">
                <a:solidFill>
                  <a:srgbClr val="1D2088"/>
                </a:solidFill>
                <a:latin typeface="游ゴシック" panose="020B0400000000000000" pitchFamily="50" charset="-128"/>
                <a:ea typeface="游ゴシック" panose="020B0400000000000000" pitchFamily="50" charset="-128"/>
              </a:rPr>
              <a:t>※Based on clients’ feedbacks and various analysis of clients’ data</a:t>
            </a:r>
            <a:endParaRPr lang="ja-JP" altLang="en-US" sz="600" dirty="0">
              <a:solidFill>
                <a:srgbClr val="1D2088"/>
              </a:solidFill>
              <a:latin typeface="游ゴシック" panose="020B0400000000000000" pitchFamily="50" charset="-128"/>
              <a:ea typeface="游ゴシック" panose="020B0400000000000000" pitchFamily="50" charset="-128"/>
              <a:sym typeface="ＭＳ Ｐゴシック" panose="020B0600070205080204" pitchFamily="50" charset="-128"/>
            </a:endParaRPr>
          </a:p>
        </p:txBody>
      </p:sp>
      <p:sp>
        <p:nvSpPr>
          <p:cNvPr id="52" name="正方形/長方形 51"/>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3" name="正方形/長方形 52">
            <a:extLst>
              <a:ext uri="{FF2B5EF4-FFF2-40B4-BE49-F238E27FC236}">
                <a16:creationId xmlns:a16="http://schemas.microsoft.com/office/drawing/2014/main" xmlns="" id="{67C55135-17D8-41EA-90CC-8C90314D4D0C}"/>
              </a:ext>
            </a:extLst>
          </p:cNvPr>
          <p:cNvSpPr/>
          <p:nvPr/>
        </p:nvSpPr>
        <p:spPr>
          <a:xfrm>
            <a:off x="352338" y="1086995"/>
            <a:ext cx="9370501" cy="1261884"/>
          </a:xfrm>
          <a:prstGeom prst="rect">
            <a:avLst/>
          </a:prstGeom>
        </p:spPr>
        <p:txBody>
          <a:bodyPr wrap="square">
            <a:spAutoFit/>
          </a:bodyPr>
          <a:lstStyle/>
          <a:p>
            <a:r>
              <a:rPr lang="en-US" altLang="ja-JP" sz="2400" b="1" dirty="0">
                <a:solidFill>
                  <a:srgbClr val="1D2088"/>
                </a:solidFill>
                <a:latin typeface="游ゴシック" panose="020B0400000000000000" pitchFamily="50" charset="-128"/>
                <a:ea typeface="游ゴシック" panose="020B0400000000000000" pitchFamily="50" charset="-128"/>
              </a:rPr>
              <a:t>NPS</a:t>
            </a:r>
            <a:r>
              <a:rPr lang="en-US" altLang="ja-JP" sz="2400" b="1" dirty="0" smtClean="0">
                <a:solidFill>
                  <a:srgbClr val="1D2088"/>
                </a:solidFill>
                <a:latin typeface="游ゴシック" panose="020B0400000000000000" pitchFamily="50" charset="-128"/>
                <a:ea typeface="游ゴシック" panose="020B0400000000000000" pitchFamily="50" charset="-128"/>
              </a:rPr>
              <a:t>® is an indicator of your customers’ actions. It is</a:t>
            </a:r>
            <a:r>
              <a:rPr lang="en-US" altLang="ja-JP" sz="2400" b="1" dirty="0" smtClean="0">
                <a:solidFill>
                  <a:srgbClr val="1D2088"/>
                </a:solidFill>
                <a:latin typeface="游ゴシック" panose="020B0400000000000000" pitchFamily="50" charset="-128"/>
                <a:ea typeface="游ゴシック" panose="020B0400000000000000" pitchFamily="50" charset="-128"/>
              </a:rPr>
              <a:t> driver of your profit</a:t>
            </a:r>
            <a:r>
              <a:rPr lang="en-US" altLang="ja-JP" sz="2400" b="1" dirty="0" smtClean="0">
                <a:solidFill>
                  <a:srgbClr val="1D2088"/>
                </a:solidFill>
                <a:latin typeface="游ゴシック" panose="020B0400000000000000" pitchFamily="50" charset="-128"/>
                <a:ea typeface="游ゴシック" panose="020B0400000000000000" pitchFamily="50" charset="-128"/>
              </a:rPr>
              <a:t>.</a:t>
            </a:r>
            <a:endParaRPr lang="en-US" altLang="ja-JP" sz="2400" b="1"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400" dirty="0" smtClean="0">
                <a:solidFill>
                  <a:srgbClr val="1D2088"/>
                </a:solidFill>
                <a:latin typeface="游ゴシック" panose="020B0400000000000000" pitchFamily="50" charset="-128"/>
                <a:ea typeface="游ゴシック" panose="020B0400000000000000" pitchFamily="50" charset="-128"/>
              </a:rPr>
              <a:t>Links with many important KPI</a:t>
            </a:r>
            <a:endParaRPr lang="en-US" altLang="ja-JP" sz="1400"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400" dirty="0" smtClean="0">
                <a:solidFill>
                  <a:srgbClr val="1D2088"/>
                </a:solidFill>
                <a:latin typeface="游ゴシック" panose="020B0400000000000000" pitchFamily="50" charset="-128"/>
                <a:ea typeface="游ゴシック" panose="020B0400000000000000" pitchFamily="50" charset="-128"/>
              </a:rPr>
              <a:t>Churn rate, </a:t>
            </a:r>
            <a:r>
              <a:rPr lang="en-US" altLang="ja-JP" sz="1400" dirty="0" smtClean="0">
                <a:solidFill>
                  <a:srgbClr val="1D2088"/>
                </a:solidFill>
                <a:latin typeface="游ゴシック" panose="020B0400000000000000" pitchFamily="50" charset="-128"/>
                <a:ea typeface="游ゴシック" panose="020B0400000000000000" pitchFamily="50" charset="-128"/>
              </a:rPr>
              <a:t>Number of transactions, </a:t>
            </a:r>
            <a:r>
              <a:rPr lang="en-US" altLang="ja-JP" sz="1400" dirty="0" smtClean="0">
                <a:solidFill>
                  <a:srgbClr val="1D2088"/>
                </a:solidFill>
                <a:latin typeface="游ゴシック" panose="020B0400000000000000" pitchFamily="50" charset="-128"/>
                <a:ea typeface="游ゴシック" panose="020B0400000000000000" pitchFamily="50" charset="-128"/>
              </a:rPr>
              <a:t>Average order size, Product affinity, No. of </a:t>
            </a:r>
            <a:r>
              <a:rPr lang="en-US" altLang="ja-JP" sz="1400" dirty="0" smtClean="0">
                <a:solidFill>
                  <a:srgbClr val="1D2088"/>
                </a:solidFill>
                <a:latin typeface="游ゴシック" panose="020B0400000000000000" pitchFamily="50" charset="-128"/>
                <a:ea typeface="游ゴシック" panose="020B0400000000000000" pitchFamily="50" charset="-128"/>
              </a:rPr>
              <a:t>positive word-of-mouth </a:t>
            </a:r>
            <a:r>
              <a:rPr lang="en-US" altLang="ja-JP" sz="1400" dirty="0" smtClean="0">
                <a:solidFill>
                  <a:srgbClr val="1D2088"/>
                </a:solidFill>
                <a:latin typeface="游ゴシック" panose="020B0400000000000000" pitchFamily="50" charset="-128"/>
                <a:ea typeface="游ゴシック" panose="020B0400000000000000" pitchFamily="50" charset="-128"/>
              </a:rPr>
              <a:t>etc</a:t>
            </a:r>
            <a:r>
              <a:rPr lang="en-US" altLang="ja-JP" sz="1400" dirty="0">
                <a:solidFill>
                  <a:srgbClr val="1D2088"/>
                </a:solidFill>
                <a:latin typeface="游ゴシック" panose="020B0400000000000000" pitchFamily="50" charset="-128"/>
                <a:ea typeface="游ゴシック" panose="020B0400000000000000" pitchFamily="50" charset="-128"/>
              </a:rPr>
              <a:t>.</a:t>
            </a:r>
            <a:endParaRPr lang="ja-JP" altLang="en-US" sz="1400" dirty="0">
              <a:solidFill>
                <a:srgbClr val="1D2088"/>
              </a:solidFill>
              <a:latin typeface="游ゴシック" panose="020B0400000000000000" pitchFamily="50" charset="-128"/>
              <a:ea typeface="游ゴシック" panose="020B0400000000000000" pitchFamily="50" charset="-128"/>
            </a:endParaRPr>
          </a:p>
        </p:txBody>
      </p:sp>
      <p:sp>
        <p:nvSpPr>
          <p:cNvPr id="54" name="正方形/長方形 53"/>
          <p:cNvSpPr/>
          <p:nvPr/>
        </p:nvSpPr>
        <p:spPr>
          <a:xfrm>
            <a:off x="-990600" y="2127600"/>
            <a:ext cx="571500" cy="4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5" name="正方形/長方形 54"/>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6" name="正方形/長方形 55"/>
          <p:cNvSpPr/>
          <p:nvPr/>
        </p:nvSpPr>
        <p:spPr>
          <a:xfrm>
            <a:off x="347489" y="7495909"/>
            <a:ext cx="468720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7" name="正方形/長方形 56"/>
          <p:cNvSpPr/>
          <p:nvPr/>
        </p:nvSpPr>
        <p:spPr>
          <a:xfrm>
            <a:off x="5035639" y="7495909"/>
            <a:ext cx="468720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 name="円/楕円 1"/>
          <p:cNvSpPr/>
          <p:nvPr/>
        </p:nvSpPr>
        <p:spPr>
          <a:xfrm>
            <a:off x="6617154" y="2457534"/>
            <a:ext cx="2357962" cy="1828247"/>
          </a:xfrm>
          <a:prstGeom prst="ellipse">
            <a:avLst/>
          </a:prstGeom>
          <a:solidFill>
            <a:schemeClr val="bg1">
              <a:lumMod val="85000"/>
            </a:schemeClr>
          </a:solidFill>
          <a:ln>
            <a:solidFill>
              <a:schemeClr val="bg1">
                <a:lumMod val="75000"/>
              </a:schemeClr>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bg1">
                    <a:lumMod val="50000"/>
                  </a:schemeClr>
                </a:solidFill>
                <a:latin typeface="游ゴシック" panose="020B0400000000000000" pitchFamily="50" charset="-128"/>
                <a:ea typeface="游ゴシック" panose="020B0400000000000000" pitchFamily="50" charset="-128"/>
              </a:rPr>
              <a:t>PROFIT UP</a:t>
            </a:r>
            <a:endParaRPr lang="en-US" altLang="ja-JP" b="1" dirty="0">
              <a:solidFill>
                <a:schemeClr val="bg1">
                  <a:lumMod val="50000"/>
                </a:schemeClr>
              </a:solidFill>
              <a:latin typeface="游ゴシック" panose="020B0400000000000000" pitchFamily="50" charset="-128"/>
              <a:ea typeface="游ゴシック" panose="020B0400000000000000" pitchFamily="50" charset="-128"/>
            </a:endParaRPr>
          </a:p>
        </p:txBody>
      </p:sp>
      <p:sp>
        <p:nvSpPr>
          <p:cNvPr id="48" name="正方形/長方形 47"/>
          <p:cNvSpPr/>
          <p:nvPr/>
        </p:nvSpPr>
        <p:spPr>
          <a:xfrm>
            <a:off x="-1666875" y="2127600"/>
            <a:ext cx="571500" cy="220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9" name="正方形/長方形 48"/>
          <p:cNvSpPr/>
          <p:nvPr/>
        </p:nvSpPr>
        <p:spPr>
          <a:xfrm>
            <a:off x="-1666875" y="4333700"/>
            <a:ext cx="571500" cy="220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 name="円/楕円 3"/>
          <p:cNvSpPr/>
          <p:nvPr/>
        </p:nvSpPr>
        <p:spPr>
          <a:xfrm>
            <a:off x="235381" y="4501933"/>
            <a:ext cx="2407376" cy="903606"/>
          </a:xfrm>
          <a:prstGeom prst="ellipse">
            <a:avLst/>
          </a:prstGeom>
          <a:solidFill>
            <a:srgbClr val="E40C86">
              <a:alpha val="10000"/>
            </a:srgb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smtClean="0">
                <a:solidFill>
                  <a:srgbClr val="E40C86"/>
                </a:solidFill>
                <a:latin typeface="游ゴシック" panose="020B0400000000000000" pitchFamily="50" charset="-128"/>
                <a:ea typeface="游ゴシック" panose="020B0400000000000000" pitchFamily="50" charset="-128"/>
              </a:rPr>
              <a:t>Customers’</a:t>
            </a:r>
          </a:p>
          <a:p>
            <a:pPr algn="ctr"/>
            <a:r>
              <a:rPr lang="en-US" altLang="ja-JP" sz="1200" b="1" dirty="0" smtClean="0">
                <a:solidFill>
                  <a:srgbClr val="E40C86"/>
                </a:solidFill>
                <a:latin typeface="游ゴシック" panose="020B0400000000000000" pitchFamily="50" charset="-128"/>
                <a:ea typeface="游ゴシック" panose="020B0400000000000000" pitchFamily="50" charset="-128"/>
              </a:rPr>
              <a:t>Loyalty and attachment</a:t>
            </a:r>
            <a:endParaRPr lang="en-US" altLang="ja-JP" sz="1200" b="1" dirty="0">
              <a:solidFill>
                <a:srgbClr val="E40C86"/>
              </a:solidFill>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6695401" y="4653904"/>
            <a:ext cx="3313421" cy="1708160"/>
          </a:xfrm>
          <a:prstGeom prst="rect">
            <a:avLst/>
          </a:prstGeom>
        </p:spPr>
        <p:txBody>
          <a:bodyPr wrap="square">
            <a:spAutoFit/>
          </a:bodyPr>
          <a:lstStyle/>
          <a:p>
            <a:r>
              <a:rPr lang="en-US" altLang="ja-JP" sz="1200" dirty="0" smtClean="0">
                <a:solidFill>
                  <a:srgbClr val="E4007F"/>
                </a:solidFill>
                <a:latin typeface="游ゴシック" panose="020B0400000000000000" pitchFamily="50" charset="-128"/>
                <a:ea typeface="游ゴシック" panose="020B0400000000000000" pitchFamily="50" charset="-128"/>
              </a:rPr>
              <a:t>Increase in l</a:t>
            </a:r>
            <a:r>
              <a:rPr lang="en-US" altLang="ja-JP" sz="1200" dirty="0" smtClean="0">
                <a:solidFill>
                  <a:srgbClr val="E4007F"/>
                </a:solidFill>
                <a:latin typeface="游ゴシック" panose="020B0400000000000000" pitchFamily="50" charset="-128"/>
                <a:ea typeface="游ゴシック" panose="020B0400000000000000" pitchFamily="50" charset="-128"/>
              </a:rPr>
              <a:t>oyalty helps you to reduce</a:t>
            </a:r>
            <a:endParaRPr lang="en-US" altLang="ja-JP" sz="1200" dirty="0">
              <a:solidFill>
                <a:srgbClr val="E4007F"/>
              </a:solidFill>
              <a:latin typeface="游ゴシック" panose="020B0400000000000000" pitchFamily="50" charset="-128"/>
              <a:ea typeface="游ゴシック" panose="020B0400000000000000" pitchFamily="50" charset="-128"/>
            </a:endParaRPr>
          </a:p>
          <a:p>
            <a:endParaRPr lang="en-US" altLang="ja-JP" sz="300" dirty="0">
              <a:solidFill>
                <a:srgbClr val="E4007F"/>
              </a:solidFill>
              <a:latin typeface="游ゴシック" panose="020B0400000000000000" pitchFamily="50" charset="-128"/>
              <a:ea typeface="游ゴシック" panose="020B0400000000000000" pitchFamily="50" charset="-128"/>
            </a:endParaRPr>
          </a:p>
          <a:p>
            <a:pPr marL="575432" lvl="1" indent="-171450">
              <a:lnSpc>
                <a:spcPct val="150000"/>
              </a:lnSpc>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Membership turnover rate</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lnSpc>
                <a:spcPct val="150000"/>
              </a:lnSpc>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Customer acquisition cost (CAC)</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lnSpc>
                <a:spcPct val="150000"/>
              </a:lnSpc>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Advertising cost</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lnSpc>
                <a:spcPct val="150000"/>
              </a:lnSpc>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Customer service phone call count</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lnSpc>
                <a:spcPct val="150000"/>
              </a:lnSpc>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No. of bad product review, </a:t>
            </a:r>
            <a:r>
              <a:rPr lang="en-US" altLang="ja-JP" sz="1200" b="1" dirty="0" smtClean="0">
                <a:solidFill>
                  <a:srgbClr val="E4007F"/>
                </a:solidFill>
                <a:latin typeface="游ゴシック" panose="020B0400000000000000" pitchFamily="50" charset="-128"/>
                <a:ea typeface="游ゴシック" panose="020B0400000000000000" pitchFamily="50" charset="-128"/>
              </a:rPr>
              <a:t>etc</a:t>
            </a:r>
            <a:r>
              <a:rPr lang="en-US" altLang="ja-JP" sz="1200" b="1" dirty="0">
                <a:solidFill>
                  <a:srgbClr val="E4007F"/>
                </a:solidFill>
                <a:latin typeface="游ゴシック" panose="020B0400000000000000" pitchFamily="50" charset="-128"/>
                <a:ea typeface="游ゴシック" panose="020B0400000000000000" pitchFamily="50" charset="-128"/>
              </a:rPr>
              <a:t>.</a:t>
            </a:r>
          </a:p>
        </p:txBody>
      </p:sp>
      <p:sp>
        <p:nvSpPr>
          <p:cNvPr id="7" name="正方形/長方形 6"/>
          <p:cNvSpPr/>
          <p:nvPr/>
        </p:nvSpPr>
        <p:spPr>
          <a:xfrm>
            <a:off x="3009741" y="2809934"/>
            <a:ext cx="3758627" cy="3862596"/>
          </a:xfrm>
          <a:prstGeom prst="rect">
            <a:avLst/>
          </a:prstGeom>
        </p:spPr>
        <p:txBody>
          <a:bodyPr wrap="square">
            <a:spAutoFit/>
          </a:bodyPr>
          <a:lstStyle/>
          <a:p>
            <a:r>
              <a:rPr lang="en-US" altLang="ja-JP" sz="1200" dirty="0" smtClean="0">
                <a:solidFill>
                  <a:srgbClr val="E4007F"/>
                </a:solidFill>
                <a:latin typeface="游ゴシック" panose="020B0400000000000000" pitchFamily="50" charset="-128"/>
                <a:ea typeface="游ゴシック" panose="020B0400000000000000" pitchFamily="50" charset="-128"/>
              </a:rPr>
              <a:t>When loyalty goes up</a:t>
            </a:r>
            <a:endParaRPr lang="en-US" altLang="ja-JP" sz="1200" dirty="0">
              <a:solidFill>
                <a:srgbClr val="E4007F"/>
              </a:solidFill>
              <a:latin typeface="游ゴシック" panose="020B0400000000000000" pitchFamily="50" charset="-128"/>
              <a:ea typeface="游ゴシック" panose="020B0400000000000000" pitchFamily="50" charset="-128"/>
            </a:endParaRPr>
          </a:p>
          <a:p>
            <a:endParaRPr lang="en-US" altLang="ja-JP" sz="900" b="1" dirty="0">
              <a:solidFill>
                <a:srgbClr val="E4007F"/>
              </a:solidFill>
              <a:latin typeface="游ゴシック" panose="020B0400000000000000" pitchFamily="50" charset="-128"/>
              <a:ea typeface="游ゴシック" panose="020B0400000000000000" pitchFamily="50" charset="-128"/>
            </a:endParaRPr>
          </a:p>
          <a:p>
            <a:r>
              <a:rPr lang="en-US" altLang="ja-JP" sz="800" u="sng" dirty="0" smtClean="0">
                <a:solidFill>
                  <a:srgbClr val="E4007F"/>
                </a:solidFill>
                <a:latin typeface="游ゴシック" panose="020B0400000000000000" pitchFamily="50" charset="-128"/>
                <a:ea typeface="游ゴシック" panose="020B0400000000000000" pitchFamily="50" charset="-128"/>
              </a:rPr>
              <a:t>EC</a:t>
            </a:r>
            <a:r>
              <a:rPr lang="en-US" altLang="ja-JP" sz="800" u="sng" dirty="0" smtClean="0">
                <a:solidFill>
                  <a:srgbClr val="E4007F"/>
                </a:solidFill>
                <a:latin typeface="游ゴシック" panose="020B0400000000000000" pitchFamily="50" charset="-128"/>
                <a:ea typeface="游ゴシック" panose="020B0400000000000000" pitchFamily="50" charset="-128"/>
              </a:rPr>
              <a:t>, WEB services</a:t>
            </a:r>
            <a:endParaRPr lang="en-US" altLang="ja-JP" sz="3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Purchase frequency</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Average order value (AOV)</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Repeat purchase rate</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No. of good product review</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Cross-sell</a:t>
            </a:r>
            <a:r>
              <a:rPr lang="en-US" altLang="ja-JP" sz="1200" b="1" dirty="0" smtClean="0">
                <a:solidFill>
                  <a:srgbClr val="E4007F"/>
                </a:solidFill>
                <a:latin typeface="游ゴシック" panose="020B0400000000000000" pitchFamily="50" charset="-128"/>
                <a:ea typeface="游ゴシック" panose="020B0400000000000000" pitchFamily="50" charset="-128"/>
              </a:rPr>
              <a:t>, </a:t>
            </a:r>
            <a:r>
              <a:rPr lang="en-US" altLang="ja-JP" sz="1200" b="1" dirty="0" smtClean="0">
                <a:solidFill>
                  <a:srgbClr val="E4007F"/>
                </a:solidFill>
                <a:latin typeface="游ゴシック" panose="020B0400000000000000" pitchFamily="50" charset="-128"/>
                <a:ea typeface="游ゴシック" panose="020B0400000000000000" pitchFamily="50" charset="-128"/>
              </a:rPr>
              <a:t>etc</a:t>
            </a:r>
            <a:r>
              <a:rPr lang="en-US" altLang="ja-JP" sz="1200" b="1" dirty="0">
                <a:solidFill>
                  <a:srgbClr val="E4007F"/>
                </a:solidFill>
                <a:latin typeface="游ゴシック" panose="020B0400000000000000" pitchFamily="50" charset="-128"/>
                <a:ea typeface="游ゴシック" panose="020B0400000000000000" pitchFamily="50" charset="-128"/>
              </a:rPr>
              <a:t>.</a:t>
            </a:r>
          </a:p>
          <a:p>
            <a:endParaRPr lang="en-US" altLang="ja-JP" sz="1200" b="1" dirty="0">
              <a:solidFill>
                <a:srgbClr val="E4007F"/>
              </a:solidFill>
              <a:latin typeface="游ゴシック" panose="020B0400000000000000" pitchFamily="50" charset="-128"/>
              <a:ea typeface="游ゴシック" panose="020B0400000000000000" pitchFamily="50" charset="-128"/>
            </a:endParaRPr>
          </a:p>
          <a:p>
            <a:r>
              <a:rPr lang="en-US" altLang="ja-JP" sz="800" u="sng" dirty="0" smtClean="0">
                <a:solidFill>
                  <a:srgbClr val="E4007F"/>
                </a:solidFill>
                <a:latin typeface="游ゴシック" panose="020B0400000000000000" pitchFamily="50" charset="-128"/>
                <a:ea typeface="游ゴシック" panose="020B0400000000000000" pitchFamily="50" charset="-128"/>
              </a:rPr>
              <a:t>Retail, mass merchandise service </a:t>
            </a:r>
            <a:endParaRPr lang="en-US" altLang="ja-JP" sz="800" u="sng"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endParaRPr lang="en-US" altLang="ja-JP" sz="3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Purchase frequency</a:t>
            </a: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Average order value</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Conversion rate</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Repeat purchase rate</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Point card possession rate</a:t>
            </a:r>
            <a:r>
              <a:rPr lang="en-US" altLang="ja-JP" sz="1200" b="1" dirty="0" smtClean="0">
                <a:solidFill>
                  <a:srgbClr val="E4007F"/>
                </a:solidFill>
                <a:latin typeface="游ゴシック" panose="020B0400000000000000" pitchFamily="50" charset="-128"/>
                <a:ea typeface="游ゴシック" panose="020B0400000000000000" pitchFamily="50" charset="-128"/>
              </a:rPr>
              <a:t>, </a:t>
            </a:r>
            <a:r>
              <a:rPr lang="en-US" altLang="ja-JP" sz="1200" b="1" dirty="0" smtClean="0">
                <a:solidFill>
                  <a:srgbClr val="E4007F"/>
                </a:solidFill>
                <a:latin typeface="游ゴシック" panose="020B0400000000000000" pitchFamily="50" charset="-128"/>
                <a:ea typeface="游ゴシック" panose="020B0400000000000000" pitchFamily="50" charset="-128"/>
              </a:rPr>
              <a:t>etc</a:t>
            </a:r>
            <a:r>
              <a:rPr lang="en-US" altLang="ja-JP" sz="1200" b="1" dirty="0">
                <a:solidFill>
                  <a:srgbClr val="E4007F"/>
                </a:solidFill>
                <a:latin typeface="游ゴシック" panose="020B0400000000000000" pitchFamily="50" charset="-128"/>
                <a:ea typeface="游ゴシック" panose="020B0400000000000000" pitchFamily="50" charset="-128"/>
              </a:rPr>
              <a:t>.</a:t>
            </a:r>
          </a:p>
          <a:p>
            <a:endParaRPr lang="en-US" altLang="ja-JP" sz="1400" dirty="0">
              <a:solidFill>
                <a:srgbClr val="E4007F"/>
              </a:solidFill>
              <a:latin typeface="游ゴシック" panose="020B0400000000000000" pitchFamily="50" charset="-128"/>
              <a:ea typeface="游ゴシック" panose="020B0400000000000000" pitchFamily="50" charset="-128"/>
            </a:endParaRPr>
          </a:p>
          <a:p>
            <a:r>
              <a:rPr lang="en-US" altLang="ja-JP" sz="800" u="sng" dirty="0" smtClean="0">
                <a:solidFill>
                  <a:srgbClr val="E4007F"/>
                </a:solidFill>
                <a:latin typeface="游ゴシック" panose="020B0400000000000000" pitchFamily="50" charset="-128"/>
                <a:ea typeface="游ゴシック" panose="020B0400000000000000" pitchFamily="50" charset="-128"/>
              </a:rPr>
              <a:t>Goods and services</a:t>
            </a:r>
            <a:endParaRPr lang="en-US" altLang="ja-JP" sz="800" u="sng"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endParaRPr lang="en-US" altLang="ja-JP" sz="300" b="1" dirty="0" smtClean="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Higher preference among competitors</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Repeat purchase rate</a:t>
            </a:r>
            <a:endParaRPr lang="en-US" altLang="ja-JP" sz="1200" b="1" dirty="0">
              <a:solidFill>
                <a:srgbClr val="E4007F"/>
              </a:solidFill>
              <a:latin typeface="游ゴシック" panose="020B0400000000000000" pitchFamily="50" charset="-128"/>
              <a:ea typeface="游ゴシック" panose="020B0400000000000000" pitchFamily="50" charset="-128"/>
            </a:endParaRPr>
          </a:p>
          <a:p>
            <a:pPr marL="575432" lvl="1" indent="-171450">
              <a:buFont typeface="Arial" panose="020B0604020202020204" pitchFamily="34" charset="0"/>
              <a:buChar char="•"/>
            </a:pPr>
            <a:r>
              <a:rPr lang="en-US" altLang="ja-JP" sz="1200" b="1" dirty="0" smtClean="0">
                <a:solidFill>
                  <a:srgbClr val="E4007F"/>
                </a:solidFill>
                <a:latin typeface="游ゴシック" panose="020B0400000000000000" pitchFamily="50" charset="-128"/>
                <a:ea typeface="游ゴシック" panose="020B0400000000000000" pitchFamily="50" charset="-128"/>
              </a:rPr>
              <a:t>No. of good product review, non-sale purchase rate, etc</a:t>
            </a:r>
            <a:r>
              <a:rPr lang="en-US" altLang="ja-JP" sz="1200" b="1" dirty="0">
                <a:solidFill>
                  <a:srgbClr val="E4007F"/>
                </a:solidFill>
                <a:latin typeface="游ゴシック" panose="020B0400000000000000" pitchFamily="50" charset="-128"/>
                <a:ea typeface="游ゴシック" panose="020B0400000000000000" pitchFamily="50" charset="-128"/>
              </a:rPr>
              <a:t>.</a:t>
            </a:r>
          </a:p>
        </p:txBody>
      </p:sp>
      <p:sp>
        <p:nvSpPr>
          <p:cNvPr id="18" name="正方形/長方形 17"/>
          <p:cNvSpPr/>
          <p:nvPr/>
        </p:nvSpPr>
        <p:spPr>
          <a:xfrm>
            <a:off x="217713" y="6062463"/>
            <a:ext cx="2442712" cy="324997"/>
          </a:xfrm>
          <a:prstGeom prst="rect">
            <a:avLst/>
          </a:prstGeom>
          <a:solidFill>
            <a:schemeClr val="bg1">
              <a:lumMod val="75000"/>
              <a:alpha val="30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700" dirty="0" smtClean="0">
                <a:solidFill>
                  <a:srgbClr val="E40C86"/>
                </a:solidFill>
                <a:latin typeface="游ゴシック" panose="020B0400000000000000" pitchFamily="50" charset="-128"/>
                <a:ea typeface="游ゴシック" panose="020B0400000000000000" pitchFamily="50" charset="-128"/>
              </a:rPr>
              <a:t>“How likely is it that you would recommend</a:t>
            </a:r>
          </a:p>
          <a:p>
            <a:pPr algn="ctr"/>
            <a:r>
              <a:rPr lang="en-US" altLang="ja-JP" sz="700" dirty="0" smtClean="0">
                <a:solidFill>
                  <a:srgbClr val="E40C86"/>
                </a:solidFill>
                <a:latin typeface="游ゴシック" panose="020B0400000000000000" pitchFamily="50" charset="-128"/>
                <a:ea typeface="游ゴシック" panose="020B0400000000000000" pitchFamily="50" charset="-128"/>
              </a:rPr>
              <a:t>This brand/ product to your friend or colleague?”</a:t>
            </a:r>
            <a:endParaRPr lang="ja-JP" altLang="en-US" sz="700" dirty="0">
              <a:solidFill>
                <a:srgbClr val="E40C86"/>
              </a:solidFill>
              <a:latin typeface="游ゴシック" panose="020B0400000000000000" pitchFamily="50" charset="-128"/>
              <a:ea typeface="游ゴシック" panose="020B0400000000000000" pitchFamily="50" charset="-128"/>
            </a:endParaRPr>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42834" y="3359530"/>
            <a:ext cx="926250" cy="926250"/>
          </a:xfrm>
          <a:prstGeom prst="rect">
            <a:avLst/>
          </a:prstGeom>
        </p:spPr>
      </p:pic>
      <p:pic>
        <p:nvPicPr>
          <p:cNvPr id="23" name="図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821" y="5233753"/>
            <a:ext cx="1000496" cy="1000496"/>
          </a:xfrm>
          <a:prstGeom prst="rect">
            <a:avLst/>
          </a:prstGeom>
        </p:spPr>
      </p:pic>
      <p:cxnSp>
        <p:nvCxnSpPr>
          <p:cNvPr id="25" name="曲線コネクタ 24"/>
          <p:cNvCxnSpPr>
            <a:stCxn id="4" idx="0"/>
          </p:cNvCxnSpPr>
          <p:nvPr/>
        </p:nvCxnSpPr>
        <p:spPr>
          <a:xfrm rot="5400000" flipH="1" flipV="1">
            <a:off x="1485566" y="3253824"/>
            <a:ext cx="1201613" cy="1294606"/>
          </a:xfrm>
          <a:prstGeom prst="curvedConnector2">
            <a:avLst/>
          </a:prstGeom>
          <a:ln w="254000">
            <a:solidFill>
              <a:schemeClr val="bg1">
                <a:lumMod val="85000"/>
              </a:schemeClr>
            </a:solidFill>
            <a:tailEnd type="triangle"/>
          </a:ln>
          <a:effectLst>
            <a:softEdge rad="254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6175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p:cNvSpPr/>
          <p:nvPr/>
        </p:nvSpPr>
        <p:spPr>
          <a:xfrm rot="19459973">
            <a:off x="-11100" y="3134320"/>
            <a:ext cx="5658871" cy="1538620"/>
          </a:xfrm>
          <a:custGeom>
            <a:avLst/>
            <a:gdLst>
              <a:gd name="connsiteX0" fmla="*/ 0 w 7922420"/>
              <a:gd name="connsiteY0" fmla="*/ 0 h 1753494"/>
              <a:gd name="connsiteX1" fmla="*/ 7922420 w 7922420"/>
              <a:gd name="connsiteY1" fmla="*/ 0 h 1753494"/>
              <a:gd name="connsiteX2" fmla="*/ 7922420 w 7922420"/>
              <a:gd name="connsiteY2" fmla="*/ 1753494 h 1753494"/>
              <a:gd name="connsiteX3" fmla="*/ 0 w 7922420"/>
              <a:gd name="connsiteY3" fmla="*/ 1753494 h 1753494"/>
              <a:gd name="connsiteX4" fmla="*/ 0 w 7922420"/>
              <a:gd name="connsiteY4" fmla="*/ 0 h 1753494"/>
              <a:gd name="connsiteX0" fmla="*/ 0 w 7922420"/>
              <a:gd name="connsiteY0" fmla="*/ 0 h 1755045"/>
              <a:gd name="connsiteX1" fmla="*/ 7922420 w 7922420"/>
              <a:gd name="connsiteY1" fmla="*/ 0 h 1755045"/>
              <a:gd name="connsiteX2" fmla="*/ 6898099 w 7922420"/>
              <a:gd name="connsiteY2" fmla="*/ 1755045 h 1755045"/>
              <a:gd name="connsiteX3" fmla="*/ 0 w 7922420"/>
              <a:gd name="connsiteY3" fmla="*/ 1753494 h 1755045"/>
              <a:gd name="connsiteX4" fmla="*/ 0 w 7922420"/>
              <a:gd name="connsiteY4" fmla="*/ 0 h 175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2420" h="1755045">
                <a:moveTo>
                  <a:pt x="0" y="0"/>
                </a:moveTo>
                <a:lnTo>
                  <a:pt x="7922420" y="0"/>
                </a:lnTo>
                <a:lnTo>
                  <a:pt x="6898099" y="1755045"/>
                </a:lnTo>
                <a:lnTo>
                  <a:pt x="0" y="1753494"/>
                </a:lnTo>
                <a:lnTo>
                  <a:pt x="0" y="0"/>
                </a:ln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dirty="0">
              <a:solidFill>
                <a:schemeClr val="tx2"/>
              </a:solidFill>
              <a:latin typeface="メイリオ" panose="020B0604030504040204" pitchFamily="50" charset="-128"/>
              <a:ea typeface="メイリオ" panose="020B0604030504040204" pitchFamily="50" charset="-128"/>
            </a:endParaRPr>
          </a:p>
        </p:txBody>
      </p:sp>
      <p:sp>
        <p:nvSpPr>
          <p:cNvPr id="80" name="正方形/長方形 79"/>
          <p:cNvSpPr/>
          <p:nvPr/>
        </p:nvSpPr>
        <p:spPr>
          <a:xfrm>
            <a:off x="95164" y="2003690"/>
            <a:ext cx="638977" cy="4446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a:p>
        </p:txBody>
      </p:sp>
      <p:sp>
        <p:nvSpPr>
          <p:cNvPr id="34" name="正方形/長方形 33"/>
          <p:cNvSpPr/>
          <p:nvPr/>
        </p:nvSpPr>
        <p:spPr>
          <a:xfrm rot="5400000">
            <a:off x="10174417" y="250407"/>
            <a:ext cx="438401" cy="465127"/>
          </a:xfrm>
          <a:prstGeom prst="rect">
            <a:avLst/>
          </a:prstGeom>
          <a:solidFill>
            <a:srgbClr val="009E96"/>
          </a:solidFill>
          <a:ln>
            <a:solidFill>
              <a:srgbClr val="009E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961" dirty="0"/>
          </a:p>
        </p:txBody>
      </p:sp>
      <p:sp>
        <p:nvSpPr>
          <p:cNvPr id="35" name="正方形/長方形 34"/>
          <p:cNvSpPr/>
          <p:nvPr/>
        </p:nvSpPr>
        <p:spPr>
          <a:xfrm rot="5400000">
            <a:off x="10174417" y="761782"/>
            <a:ext cx="438401" cy="465127"/>
          </a:xfrm>
          <a:prstGeom prst="rect">
            <a:avLst/>
          </a:prstGeom>
          <a:solidFill>
            <a:srgbClr val="E5004F"/>
          </a:solidFill>
          <a:ln>
            <a:solidFill>
              <a:srgbClr val="E5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961" dirty="0"/>
          </a:p>
        </p:txBody>
      </p:sp>
      <p:sp>
        <p:nvSpPr>
          <p:cNvPr id="36" name="正方形/長方形 35"/>
          <p:cNvSpPr/>
          <p:nvPr/>
        </p:nvSpPr>
        <p:spPr>
          <a:xfrm rot="5400000">
            <a:off x="10174417" y="1273158"/>
            <a:ext cx="438401" cy="465127"/>
          </a:xfrm>
          <a:prstGeom prst="rect">
            <a:avLst/>
          </a:prstGeom>
          <a:solidFill>
            <a:srgbClr val="FFF100"/>
          </a:solidFill>
          <a:ln>
            <a:solidFill>
              <a:srgbClr val="FFF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961" dirty="0"/>
          </a:p>
        </p:txBody>
      </p:sp>
      <p:sp>
        <p:nvSpPr>
          <p:cNvPr id="37" name="正方形/長方形 36"/>
          <p:cNvSpPr/>
          <p:nvPr/>
        </p:nvSpPr>
        <p:spPr>
          <a:xfrm rot="5400000">
            <a:off x="10174417" y="1784534"/>
            <a:ext cx="438401" cy="465127"/>
          </a:xfrm>
          <a:prstGeom prst="rect">
            <a:avLst/>
          </a:prstGeom>
          <a:solidFill>
            <a:srgbClr val="ECECEC"/>
          </a:solidFill>
          <a:ln>
            <a:solidFill>
              <a:srgbClr val="9207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961" dirty="0"/>
          </a:p>
        </p:txBody>
      </p:sp>
      <p:sp>
        <p:nvSpPr>
          <p:cNvPr id="38" name="正方形/長方形 37"/>
          <p:cNvSpPr/>
          <p:nvPr/>
        </p:nvSpPr>
        <p:spPr>
          <a:xfrm rot="5400000">
            <a:off x="10174417" y="2732173"/>
            <a:ext cx="438401" cy="465127"/>
          </a:xfrm>
          <a:prstGeom prst="rect">
            <a:avLst/>
          </a:prstGeom>
          <a:solidFill>
            <a:srgbClr val="0068B7"/>
          </a:solidFill>
          <a:ln>
            <a:solidFill>
              <a:srgbClr val="0068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961" dirty="0"/>
          </a:p>
        </p:txBody>
      </p:sp>
      <p:sp>
        <p:nvSpPr>
          <p:cNvPr id="39" name="正方形/長方形 38"/>
          <p:cNvSpPr/>
          <p:nvPr/>
        </p:nvSpPr>
        <p:spPr>
          <a:xfrm rot="5400000">
            <a:off x="10174417" y="3350764"/>
            <a:ext cx="438401" cy="465127"/>
          </a:xfrm>
          <a:prstGeom prst="rect">
            <a:avLst/>
          </a:prstGeom>
          <a:solidFill>
            <a:srgbClr val="F39800"/>
          </a:solidFill>
          <a:ln>
            <a:solidFill>
              <a:srgbClr val="F39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961" dirty="0"/>
          </a:p>
        </p:txBody>
      </p:sp>
      <p:sp>
        <p:nvSpPr>
          <p:cNvPr id="40" name="正方形/長方形 39"/>
          <p:cNvSpPr/>
          <p:nvPr/>
        </p:nvSpPr>
        <p:spPr>
          <a:xfrm rot="5400000">
            <a:off x="10174417" y="3969354"/>
            <a:ext cx="438401" cy="465127"/>
          </a:xfrm>
          <a:prstGeom prst="rect">
            <a:avLst/>
          </a:prstGeom>
          <a:solidFill>
            <a:srgbClr val="009944"/>
          </a:solidFill>
          <a:ln>
            <a:solidFill>
              <a:srgbClr val="009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961" dirty="0"/>
          </a:p>
        </p:txBody>
      </p:sp>
      <p:sp>
        <p:nvSpPr>
          <p:cNvPr id="41" name="正方形/長方形 40"/>
          <p:cNvSpPr/>
          <p:nvPr/>
        </p:nvSpPr>
        <p:spPr>
          <a:xfrm rot="5400000">
            <a:off x="10174417" y="4587945"/>
            <a:ext cx="438401" cy="465127"/>
          </a:xfrm>
          <a:prstGeom prst="rect">
            <a:avLst/>
          </a:prstGeom>
          <a:solidFill>
            <a:srgbClr val="E4007F"/>
          </a:solidFill>
          <a:ln>
            <a:solidFill>
              <a:srgbClr val="E4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961" dirty="0"/>
          </a:p>
        </p:txBody>
      </p:sp>
      <p:sp>
        <p:nvSpPr>
          <p:cNvPr id="21" name="正方形/長方形 20"/>
          <p:cNvSpPr/>
          <p:nvPr/>
        </p:nvSpPr>
        <p:spPr>
          <a:xfrm rot="19459973">
            <a:off x="4638477" y="3641689"/>
            <a:ext cx="5325539" cy="119499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dirty="0">
              <a:solidFill>
                <a:schemeClr val="tx2"/>
              </a:solidFill>
              <a:latin typeface="メイリオ" panose="020B0604030504040204" pitchFamily="50" charset="-128"/>
              <a:ea typeface="メイリオ" panose="020B0604030504040204" pitchFamily="50" charset="-128"/>
            </a:endParaRPr>
          </a:p>
        </p:txBody>
      </p:sp>
      <p:sp>
        <p:nvSpPr>
          <p:cNvPr id="22" name="正方形/長方形 21"/>
          <p:cNvSpPr/>
          <p:nvPr/>
        </p:nvSpPr>
        <p:spPr>
          <a:xfrm>
            <a:off x="730441" y="5984901"/>
            <a:ext cx="675374" cy="447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a:p>
        </p:txBody>
      </p:sp>
      <p:sp>
        <p:nvSpPr>
          <p:cNvPr id="48" name="正方形/長方形 47"/>
          <p:cNvSpPr/>
          <p:nvPr/>
        </p:nvSpPr>
        <p:spPr>
          <a:xfrm>
            <a:off x="707948" y="5988367"/>
            <a:ext cx="675374" cy="398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a:p>
        </p:txBody>
      </p:sp>
      <p:sp>
        <p:nvSpPr>
          <p:cNvPr id="49" name="正方形/長方形 48"/>
          <p:cNvSpPr/>
          <p:nvPr/>
        </p:nvSpPr>
        <p:spPr>
          <a:xfrm>
            <a:off x="9069308" y="2157928"/>
            <a:ext cx="830216" cy="41483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a:p>
        </p:txBody>
      </p:sp>
      <p:cxnSp>
        <p:nvCxnSpPr>
          <p:cNvPr id="51" name="直線コネクタ 50"/>
          <p:cNvCxnSpPr/>
          <p:nvPr/>
        </p:nvCxnSpPr>
        <p:spPr>
          <a:xfrm rot="5400000">
            <a:off x="2631957" y="4084105"/>
            <a:ext cx="0" cy="3791524"/>
          </a:xfrm>
          <a:prstGeom prst="line">
            <a:avLst/>
          </a:prstGeom>
          <a:ln w="12700">
            <a:solidFill>
              <a:schemeClr val="tx1">
                <a:lumMod val="75000"/>
                <a:lumOff val="25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736196" y="5718796"/>
            <a:ext cx="3664227" cy="263790"/>
          </a:xfrm>
          <a:prstGeom prst="rect">
            <a:avLst/>
          </a:prstGeom>
        </p:spPr>
        <p:txBody>
          <a:bodyPr wrap="square" tIns="0" bIns="0" anchor="ctr" anchorCtr="0">
            <a:spAutoFit/>
          </a:bodyPr>
          <a:lstStyle/>
          <a:p>
            <a:pPr algn="r"/>
            <a:r>
              <a:rPr lang="en-US" altLang="ja-JP" sz="1714" dirty="0">
                <a:latin typeface="メイリオ" panose="020B0604030504040204" pitchFamily="50" charset="-128"/>
                <a:ea typeface="メイリオ" panose="020B0604030504040204" pitchFamily="50" charset="-128"/>
              </a:rPr>
              <a:t>NPS</a:t>
            </a:r>
            <a:endParaRPr lang="ja-JP" altLang="en-US" sz="1714" dirty="0">
              <a:latin typeface="メイリオ" panose="020B0604030504040204" pitchFamily="50" charset="-128"/>
              <a:ea typeface="メイリオ" panose="020B0604030504040204" pitchFamily="50" charset="-128"/>
            </a:endParaRPr>
          </a:p>
        </p:txBody>
      </p:sp>
      <p:sp>
        <p:nvSpPr>
          <p:cNvPr id="53" name="正方形/長方形 52"/>
          <p:cNvSpPr/>
          <p:nvPr/>
        </p:nvSpPr>
        <p:spPr>
          <a:xfrm>
            <a:off x="936221" y="2412983"/>
            <a:ext cx="1235396" cy="646331"/>
          </a:xfrm>
          <a:prstGeom prst="rect">
            <a:avLst/>
          </a:prstGeom>
        </p:spPr>
        <p:txBody>
          <a:bodyPr wrap="square" tIns="0" bIns="0" anchor="ctr" anchorCtr="0">
            <a:spAutoFit/>
          </a:bodyPr>
          <a:lstStyle/>
          <a:p>
            <a:pPr algn="ctr"/>
            <a:r>
              <a:rPr lang="en-US" altLang="ja-JP" sz="1400" dirty="0" smtClean="0">
                <a:solidFill>
                  <a:srgbClr val="1D2088"/>
                </a:solidFill>
                <a:latin typeface="メイリオ" panose="020B0604030504040204" pitchFamily="50" charset="-128"/>
                <a:ea typeface="メイリオ" panose="020B0604030504040204" pitchFamily="50" charset="-128"/>
              </a:rPr>
              <a:t>Automotive industry in Japan</a:t>
            </a:r>
            <a:endParaRPr lang="ja-JP" altLang="en-US" sz="1400" dirty="0">
              <a:solidFill>
                <a:srgbClr val="1D2088"/>
              </a:solidFill>
              <a:latin typeface="メイリオ" panose="020B0604030504040204" pitchFamily="50" charset="-128"/>
              <a:ea typeface="メイリオ" panose="020B0604030504040204" pitchFamily="50" charset="-128"/>
            </a:endParaRPr>
          </a:p>
        </p:txBody>
      </p:sp>
      <p:sp>
        <p:nvSpPr>
          <p:cNvPr id="54" name="正方形/長方形 53"/>
          <p:cNvSpPr/>
          <p:nvPr/>
        </p:nvSpPr>
        <p:spPr>
          <a:xfrm>
            <a:off x="429605" y="2837095"/>
            <a:ext cx="246221" cy="3174825"/>
          </a:xfrm>
          <a:prstGeom prst="rect">
            <a:avLst/>
          </a:prstGeom>
          <a:noFill/>
        </p:spPr>
        <p:txBody>
          <a:bodyPr vert="eaVert" wrap="square" lIns="0" tIns="0" rIns="0" bIns="0" anchor="ctr" anchorCtr="0">
            <a:spAutoFit/>
          </a:bodyPr>
          <a:lstStyle/>
          <a:p>
            <a:pPr lvl="2"/>
            <a:r>
              <a:rPr lang="en-US" altLang="ja-JP" sz="1600" dirty="0">
                <a:solidFill>
                  <a:srgbClr val="1D2088"/>
                </a:solidFill>
                <a:latin typeface="游ゴシック" panose="020B0400000000000000" pitchFamily="50" charset="-128"/>
                <a:ea typeface="游ゴシック" panose="020B0400000000000000" pitchFamily="50" charset="-128"/>
              </a:rPr>
              <a:t>G</a:t>
            </a:r>
            <a:r>
              <a:rPr lang="en-US" altLang="ja-JP" sz="1600" dirty="0" smtClean="0">
                <a:solidFill>
                  <a:srgbClr val="1D2088"/>
                </a:solidFill>
                <a:latin typeface="游ゴシック" panose="020B0400000000000000" pitchFamily="50" charset="-128"/>
                <a:ea typeface="游ゴシック" panose="020B0400000000000000" pitchFamily="50" charset="-128"/>
              </a:rPr>
              <a:t>rowth </a:t>
            </a:r>
            <a:r>
              <a:rPr lang="en-US" altLang="ja-JP" sz="1600" dirty="0">
                <a:solidFill>
                  <a:srgbClr val="1D2088"/>
                </a:solidFill>
                <a:latin typeface="游ゴシック" panose="020B0400000000000000" pitchFamily="50" charset="-128"/>
                <a:ea typeface="游ゴシック" panose="020B0400000000000000" pitchFamily="50" charset="-128"/>
              </a:rPr>
              <a:t>rate</a:t>
            </a:r>
          </a:p>
        </p:txBody>
      </p:sp>
      <p:sp>
        <p:nvSpPr>
          <p:cNvPr id="86" name="正方形/長方形 85"/>
          <p:cNvSpPr/>
          <p:nvPr/>
        </p:nvSpPr>
        <p:spPr>
          <a:xfrm>
            <a:off x="4671620" y="1695829"/>
            <a:ext cx="586601" cy="4384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a:p>
        </p:txBody>
      </p:sp>
      <p:cxnSp>
        <p:nvCxnSpPr>
          <p:cNvPr id="50" name="直線コネクタ 49"/>
          <p:cNvCxnSpPr/>
          <p:nvPr/>
        </p:nvCxnSpPr>
        <p:spPr>
          <a:xfrm>
            <a:off x="736196" y="2188343"/>
            <a:ext cx="0" cy="3791524"/>
          </a:xfrm>
          <a:prstGeom prst="line">
            <a:avLst/>
          </a:prstGeom>
          <a:ln w="12700">
            <a:solidFill>
              <a:schemeClr val="tx1">
                <a:lumMod val="75000"/>
                <a:lumOff val="25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sp>
        <p:nvSpPr>
          <p:cNvPr id="98" name="正方形/長方形 97"/>
          <p:cNvSpPr/>
          <p:nvPr/>
        </p:nvSpPr>
        <p:spPr>
          <a:xfrm flipH="1">
            <a:off x="3834651" y="1657177"/>
            <a:ext cx="931881" cy="566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a:p>
        </p:txBody>
      </p:sp>
      <p:sp>
        <p:nvSpPr>
          <p:cNvPr id="103" name="正方形/長方形 102"/>
          <p:cNvSpPr/>
          <p:nvPr/>
        </p:nvSpPr>
        <p:spPr>
          <a:xfrm>
            <a:off x="3023534" y="5709452"/>
            <a:ext cx="779132" cy="236597"/>
          </a:xfrm>
          <a:prstGeom prst="rect">
            <a:avLst/>
          </a:prstGeom>
          <a:solidFill>
            <a:srgbClr val="ECECEC"/>
          </a:solidFill>
          <a:ln>
            <a:noFill/>
          </a:ln>
          <a:effectLst/>
        </p:spPr>
        <p:txBody>
          <a:bodyPr wrap="square" tIns="51429" anchor="ctr" anchorCtr="0">
            <a:spAutoFit/>
          </a:bodyPr>
          <a:lstStyle/>
          <a:p>
            <a:pPr algn="ctr"/>
            <a:r>
              <a:rPr lang="en-US" altLang="ja-JP" sz="900" dirty="0">
                <a:latin typeface="メイリオ" panose="020B0604030504040204" pitchFamily="50" charset="-128"/>
                <a:ea typeface="メイリオ" panose="020B0604030504040204" pitchFamily="50" charset="-128"/>
              </a:rPr>
              <a:t>R=0.82</a:t>
            </a:r>
            <a:endParaRPr lang="ja-JP" altLang="en-US" sz="900" dirty="0">
              <a:latin typeface="メイリオ" panose="020B0604030504040204" pitchFamily="50" charset="-128"/>
              <a:ea typeface="メイリオ" panose="020B0604030504040204" pitchFamily="50" charset="-128"/>
            </a:endParaRPr>
          </a:p>
        </p:txBody>
      </p:sp>
      <p:sp>
        <p:nvSpPr>
          <p:cNvPr id="140" name="楕円 121"/>
          <p:cNvSpPr/>
          <p:nvPr/>
        </p:nvSpPr>
        <p:spPr>
          <a:xfrm>
            <a:off x="1978893" y="4339359"/>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41" name="楕円 122"/>
          <p:cNvSpPr/>
          <p:nvPr/>
        </p:nvSpPr>
        <p:spPr>
          <a:xfrm>
            <a:off x="2652626" y="4318186"/>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42" name="楕円 123"/>
          <p:cNvSpPr/>
          <p:nvPr/>
        </p:nvSpPr>
        <p:spPr>
          <a:xfrm>
            <a:off x="2001238" y="3689629"/>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43" name="楕円 124"/>
          <p:cNvSpPr/>
          <p:nvPr/>
        </p:nvSpPr>
        <p:spPr>
          <a:xfrm>
            <a:off x="3067077" y="3535255"/>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44" name="楕円 125"/>
          <p:cNvSpPr/>
          <p:nvPr/>
        </p:nvSpPr>
        <p:spPr>
          <a:xfrm>
            <a:off x="4328836" y="2430047"/>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46" name="正方形/長方形 145"/>
          <p:cNvSpPr/>
          <p:nvPr/>
        </p:nvSpPr>
        <p:spPr>
          <a:xfrm>
            <a:off x="2937687" y="3296370"/>
            <a:ext cx="643125" cy="312265"/>
          </a:xfrm>
          <a:prstGeom prst="rect">
            <a:avLst/>
          </a:prstGeom>
        </p:spPr>
        <p:txBody>
          <a:bodyPr wrap="none" anchor="ctr" anchorCtr="0">
            <a:spAutoFit/>
          </a:bodyPr>
          <a:lstStyle/>
          <a:p>
            <a:r>
              <a:rPr lang="en-US" altLang="ja-JP" sz="1429" dirty="0">
                <a:latin typeface="メイリオ" panose="020B0604030504040204" pitchFamily="50" charset="-128"/>
                <a:ea typeface="メイリオ" panose="020B0604030504040204" pitchFamily="50" charset="-128"/>
              </a:rPr>
              <a:t>BMW</a:t>
            </a:r>
          </a:p>
        </p:txBody>
      </p:sp>
      <p:sp>
        <p:nvSpPr>
          <p:cNvPr id="147" name="正方形/長方形 146"/>
          <p:cNvSpPr/>
          <p:nvPr/>
        </p:nvSpPr>
        <p:spPr>
          <a:xfrm>
            <a:off x="2689165" y="4555092"/>
            <a:ext cx="752953"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Mazda</a:t>
            </a:r>
            <a:endParaRPr lang="en-US" altLang="ja-JP" sz="1429" dirty="0">
              <a:latin typeface="メイリオ" panose="020B0604030504040204" pitchFamily="50" charset="-128"/>
              <a:ea typeface="メイリオ" panose="020B0604030504040204" pitchFamily="50" charset="-128"/>
            </a:endParaRPr>
          </a:p>
        </p:txBody>
      </p:sp>
      <p:sp>
        <p:nvSpPr>
          <p:cNvPr id="148" name="正方形/長方形 147"/>
          <p:cNvSpPr/>
          <p:nvPr/>
        </p:nvSpPr>
        <p:spPr>
          <a:xfrm>
            <a:off x="2818359" y="2375667"/>
            <a:ext cx="1544012" cy="312239"/>
          </a:xfrm>
          <a:prstGeom prst="rect">
            <a:avLst/>
          </a:prstGeom>
        </p:spPr>
        <p:txBody>
          <a:bodyPr wrap="none">
            <a:spAutoFit/>
          </a:bodyPr>
          <a:lstStyle/>
          <a:p>
            <a:r>
              <a:rPr lang="en-US" altLang="ja-JP" sz="1429" dirty="0" smtClean="0">
                <a:latin typeface="メイリオ" panose="020B0604030504040204" pitchFamily="50" charset="-128"/>
                <a:ea typeface="メイリオ" panose="020B0604030504040204" pitchFamily="50" charset="-128"/>
              </a:rPr>
              <a:t>Mercedes-Benz</a:t>
            </a:r>
            <a:endParaRPr lang="en-US" altLang="ja-JP" sz="1429" dirty="0">
              <a:latin typeface="メイリオ" panose="020B0604030504040204" pitchFamily="50" charset="-128"/>
              <a:ea typeface="メイリオ" panose="020B0604030504040204" pitchFamily="50" charset="-128"/>
            </a:endParaRPr>
          </a:p>
        </p:txBody>
      </p:sp>
      <p:sp>
        <p:nvSpPr>
          <p:cNvPr id="149" name="正方形/長方形 148"/>
          <p:cNvSpPr/>
          <p:nvPr/>
        </p:nvSpPr>
        <p:spPr>
          <a:xfrm>
            <a:off x="2781125" y="4712000"/>
            <a:ext cx="775950"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Toyota</a:t>
            </a:r>
            <a:endParaRPr lang="en-US" altLang="ja-JP" sz="1429" dirty="0">
              <a:latin typeface="メイリオ" panose="020B0604030504040204" pitchFamily="50" charset="-128"/>
              <a:ea typeface="メイリオ" panose="020B0604030504040204" pitchFamily="50" charset="-128"/>
            </a:endParaRPr>
          </a:p>
        </p:txBody>
      </p:sp>
      <p:sp>
        <p:nvSpPr>
          <p:cNvPr id="151" name="楕円 123"/>
          <p:cNvSpPr/>
          <p:nvPr/>
        </p:nvSpPr>
        <p:spPr>
          <a:xfrm>
            <a:off x="2104504" y="4996685"/>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52" name="楕円 123"/>
          <p:cNvSpPr/>
          <p:nvPr/>
        </p:nvSpPr>
        <p:spPr>
          <a:xfrm>
            <a:off x="2558611" y="4728353"/>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53" name="楕円 123"/>
          <p:cNvSpPr/>
          <p:nvPr/>
        </p:nvSpPr>
        <p:spPr>
          <a:xfrm>
            <a:off x="2466073" y="4618077"/>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54" name="楕円 123"/>
          <p:cNvSpPr/>
          <p:nvPr/>
        </p:nvSpPr>
        <p:spPr>
          <a:xfrm>
            <a:off x="1571659" y="5088998"/>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55" name="楕円 123"/>
          <p:cNvSpPr/>
          <p:nvPr/>
        </p:nvSpPr>
        <p:spPr>
          <a:xfrm>
            <a:off x="1622231" y="4713547"/>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56" name="楕円 123"/>
          <p:cNvSpPr/>
          <p:nvPr/>
        </p:nvSpPr>
        <p:spPr>
          <a:xfrm>
            <a:off x="829666" y="5741507"/>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57" name="楕円 123"/>
          <p:cNvSpPr/>
          <p:nvPr/>
        </p:nvSpPr>
        <p:spPr>
          <a:xfrm>
            <a:off x="1714292" y="5267172"/>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58" name="正方形/長方形 157"/>
          <p:cNvSpPr/>
          <p:nvPr/>
        </p:nvSpPr>
        <p:spPr>
          <a:xfrm>
            <a:off x="1847546" y="3423736"/>
            <a:ext cx="579452"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Audi</a:t>
            </a:r>
            <a:endParaRPr lang="en-US" altLang="ja-JP" sz="1429" dirty="0">
              <a:latin typeface="メイリオ" panose="020B0604030504040204" pitchFamily="50" charset="-128"/>
              <a:ea typeface="メイリオ" panose="020B0604030504040204" pitchFamily="50" charset="-128"/>
            </a:endParaRPr>
          </a:p>
        </p:txBody>
      </p:sp>
      <p:sp>
        <p:nvSpPr>
          <p:cNvPr id="159" name="正方形/長方形 158"/>
          <p:cNvSpPr/>
          <p:nvPr/>
        </p:nvSpPr>
        <p:spPr>
          <a:xfrm>
            <a:off x="1729313" y="4090107"/>
            <a:ext cx="760738" cy="312239"/>
          </a:xfrm>
          <a:prstGeom prst="rect">
            <a:avLst/>
          </a:prstGeom>
        </p:spPr>
        <p:txBody>
          <a:bodyPr wrap="none" anchor="ctr" anchorCtr="0">
            <a:spAutoFit/>
          </a:bodyPr>
          <a:lstStyle/>
          <a:p>
            <a:pPr algn="ctr"/>
            <a:r>
              <a:rPr lang="en-US" altLang="ja-JP" sz="1429" dirty="0" smtClean="0">
                <a:latin typeface="メイリオ" panose="020B0604030504040204" pitchFamily="50" charset="-128"/>
                <a:ea typeface="メイリオ" panose="020B0604030504040204" pitchFamily="50" charset="-128"/>
              </a:rPr>
              <a:t>Honda</a:t>
            </a:r>
            <a:endParaRPr lang="en-US" altLang="ja-JP" sz="1429" dirty="0">
              <a:latin typeface="メイリオ" panose="020B0604030504040204" pitchFamily="50" charset="-128"/>
              <a:ea typeface="メイリオ" panose="020B0604030504040204" pitchFamily="50" charset="-128"/>
            </a:endParaRPr>
          </a:p>
        </p:txBody>
      </p:sp>
      <p:sp>
        <p:nvSpPr>
          <p:cNvPr id="160" name="正方形/長方形 159"/>
          <p:cNvSpPr/>
          <p:nvPr/>
        </p:nvSpPr>
        <p:spPr>
          <a:xfrm>
            <a:off x="2367545" y="4060253"/>
            <a:ext cx="821048" cy="312239"/>
          </a:xfrm>
          <a:prstGeom prst="rect">
            <a:avLst/>
          </a:prstGeom>
        </p:spPr>
        <p:txBody>
          <a:bodyPr wrap="none" anchor="ctr" anchorCtr="0">
            <a:spAutoFit/>
          </a:bodyPr>
          <a:lstStyle/>
          <a:p>
            <a:pPr algn="ctr"/>
            <a:r>
              <a:rPr lang="en-US" altLang="ja-JP" sz="1429" dirty="0" smtClean="0">
                <a:latin typeface="メイリオ" panose="020B0604030504040204" pitchFamily="50" charset="-128"/>
                <a:ea typeface="メイリオ" panose="020B0604030504040204" pitchFamily="50" charset="-128"/>
              </a:rPr>
              <a:t>Subaru</a:t>
            </a:r>
            <a:endParaRPr lang="en-US" altLang="ja-JP" sz="1429" dirty="0">
              <a:latin typeface="メイリオ" panose="020B0604030504040204" pitchFamily="50" charset="-128"/>
              <a:ea typeface="メイリオ" panose="020B0604030504040204" pitchFamily="50" charset="-128"/>
            </a:endParaRPr>
          </a:p>
        </p:txBody>
      </p:sp>
      <p:sp>
        <p:nvSpPr>
          <p:cNvPr id="161" name="正方形/長方形 160"/>
          <p:cNvSpPr/>
          <p:nvPr/>
        </p:nvSpPr>
        <p:spPr>
          <a:xfrm>
            <a:off x="1381146" y="4437657"/>
            <a:ext cx="767807"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Suzuki</a:t>
            </a:r>
            <a:endParaRPr lang="en-US" altLang="ja-JP" sz="1429" dirty="0">
              <a:latin typeface="メイリオ" panose="020B0604030504040204" pitchFamily="50" charset="-128"/>
              <a:ea typeface="メイリオ" panose="020B0604030504040204" pitchFamily="50" charset="-128"/>
            </a:endParaRPr>
          </a:p>
        </p:txBody>
      </p:sp>
      <p:sp>
        <p:nvSpPr>
          <p:cNvPr id="162" name="正方形/長方形 161"/>
          <p:cNvSpPr/>
          <p:nvPr/>
        </p:nvSpPr>
        <p:spPr>
          <a:xfrm>
            <a:off x="679748" y="5481451"/>
            <a:ext cx="550151" cy="312265"/>
          </a:xfrm>
          <a:prstGeom prst="rect">
            <a:avLst/>
          </a:prstGeom>
        </p:spPr>
        <p:txBody>
          <a:bodyPr wrap="none" anchor="ctr" anchorCtr="0">
            <a:spAutoFit/>
          </a:bodyPr>
          <a:lstStyle/>
          <a:p>
            <a:pPr algn="ctr"/>
            <a:r>
              <a:rPr lang="ja-JP" altLang="en-US" sz="1429" dirty="0">
                <a:latin typeface="メイリオ" panose="020B0604030504040204" pitchFamily="50" charset="-128"/>
                <a:ea typeface="メイリオ" panose="020B0604030504040204" pitchFamily="50" charset="-128"/>
              </a:rPr>
              <a:t>三菱</a:t>
            </a:r>
            <a:endParaRPr lang="en-US" altLang="ja-JP" sz="1429" dirty="0">
              <a:latin typeface="メイリオ" panose="020B0604030504040204" pitchFamily="50" charset="-128"/>
              <a:ea typeface="メイリオ" panose="020B0604030504040204" pitchFamily="50" charset="-128"/>
            </a:endParaRPr>
          </a:p>
        </p:txBody>
      </p:sp>
      <p:sp>
        <p:nvSpPr>
          <p:cNvPr id="163" name="正方形/長方形 162"/>
          <p:cNvSpPr/>
          <p:nvPr/>
        </p:nvSpPr>
        <p:spPr>
          <a:xfrm>
            <a:off x="2319488" y="4980330"/>
            <a:ext cx="1236235"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Volkswagen</a:t>
            </a:r>
            <a:endParaRPr lang="en-US" altLang="ja-JP" sz="1429" dirty="0">
              <a:latin typeface="メイリオ" panose="020B0604030504040204" pitchFamily="50" charset="-128"/>
              <a:ea typeface="メイリオ" panose="020B0604030504040204" pitchFamily="50" charset="-128"/>
            </a:endParaRPr>
          </a:p>
        </p:txBody>
      </p:sp>
      <p:sp>
        <p:nvSpPr>
          <p:cNvPr id="164" name="正方形/長方形 163"/>
          <p:cNvSpPr/>
          <p:nvPr/>
        </p:nvSpPr>
        <p:spPr>
          <a:xfrm>
            <a:off x="1936635" y="5260140"/>
            <a:ext cx="769149"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Nissan</a:t>
            </a:r>
            <a:endParaRPr lang="en-US" altLang="ja-JP" sz="1429" dirty="0">
              <a:latin typeface="メイリオ" panose="020B0604030504040204" pitchFamily="50" charset="-128"/>
              <a:ea typeface="メイリオ" panose="020B0604030504040204" pitchFamily="50" charset="-128"/>
            </a:endParaRPr>
          </a:p>
        </p:txBody>
      </p:sp>
      <p:sp>
        <p:nvSpPr>
          <p:cNvPr id="165" name="正方形/長方形 164"/>
          <p:cNvSpPr/>
          <p:nvPr/>
        </p:nvSpPr>
        <p:spPr>
          <a:xfrm>
            <a:off x="690566" y="4993933"/>
            <a:ext cx="968242"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Daihatsu</a:t>
            </a:r>
            <a:endParaRPr lang="en-US" altLang="ja-JP" sz="1429" dirty="0">
              <a:latin typeface="メイリオ" panose="020B0604030504040204" pitchFamily="50" charset="-128"/>
              <a:ea typeface="メイリオ" panose="020B0604030504040204" pitchFamily="50" charset="-128"/>
            </a:endParaRPr>
          </a:p>
        </p:txBody>
      </p:sp>
      <p:sp>
        <p:nvSpPr>
          <p:cNvPr id="167" name="テキスト ボックス 166"/>
          <p:cNvSpPr txBox="1"/>
          <p:nvPr/>
        </p:nvSpPr>
        <p:spPr>
          <a:xfrm>
            <a:off x="736195" y="6019675"/>
            <a:ext cx="3798412" cy="518412"/>
          </a:xfrm>
          <a:prstGeom prst="rect">
            <a:avLst/>
          </a:prstGeom>
          <a:noFill/>
        </p:spPr>
        <p:txBody>
          <a:bodyPr wrap="square" rtlCol="0">
            <a:spAutoFit/>
          </a:bodyPr>
          <a:lstStyle/>
          <a:p>
            <a:r>
              <a:rPr lang="en-US" altLang="ja-JP" sz="923" dirty="0">
                <a:latin typeface="メイリオ" panose="020B0604030504040204" pitchFamily="50" charset="-128"/>
                <a:ea typeface="メイリオ" panose="020B0604030504040204" pitchFamily="50" charset="-128"/>
              </a:rPr>
              <a:t>R</a:t>
            </a:r>
            <a:r>
              <a:rPr lang="en-US" altLang="ja-JP" sz="923" dirty="0" smtClean="0">
                <a:latin typeface="メイリオ" panose="020B0604030504040204" pitchFamily="50" charset="-128"/>
                <a:ea typeface="メイリオ" panose="020B0604030504040204" pitchFamily="50" charset="-128"/>
              </a:rPr>
              <a:t>eference</a:t>
            </a:r>
            <a:r>
              <a:rPr lang="ja-JP" altLang="en-US" sz="923" dirty="0" smtClean="0">
                <a:latin typeface="メイリオ" panose="020B0604030504040204" pitchFamily="50" charset="-128"/>
                <a:ea typeface="メイリオ" panose="020B0604030504040204" pitchFamily="50" charset="-128"/>
              </a:rPr>
              <a:t>：</a:t>
            </a:r>
            <a:r>
              <a:rPr lang="ja-JP" altLang="en-US" sz="923" dirty="0">
                <a:latin typeface="メイリオ" panose="020B0604030504040204" pitchFamily="50" charset="-128"/>
                <a:ea typeface="メイリオ" panose="020B0604030504040204" pitchFamily="50" charset="-128"/>
              </a:rPr>
              <a:t>日経</a:t>
            </a:r>
            <a:r>
              <a:rPr lang="en-US" altLang="ja-JP" sz="923" dirty="0">
                <a:latin typeface="メイリオ" panose="020B0604030504040204" pitchFamily="50" charset="-128"/>
                <a:ea typeface="メイリオ" panose="020B0604030504040204" pitchFamily="50" charset="-128"/>
              </a:rPr>
              <a:t>BP</a:t>
            </a:r>
            <a:r>
              <a:rPr lang="ja-JP" altLang="en-US" sz="923" dirty="0">
                <a:latin typeface="メイリオ" panose="020B0604030504040204" pitchFamily="50" charset="-128"/>
                <a:ea typeface="メイリオ" panose="020B0604030504040204" pitchFamily="50" charset="-128"/>
              </a:rPr>
              <a:t>コンサルティングと</a:t>
            </a:r>
            <a:r>
              <a:rPr lang="en-US" altLang="ja-JP" sz="923" dirty="0">
                <a:latin typeface="メイリオ" panose="020B0604030504040204" pitchFamily="50" charset="-128"/>
                <a:ea typeface="メイリオ" panose="020B0604030504040204" pitchFamily="50" charset="-128"/>
              </a:rPr>
              <a:t>Emotion Tech</a:t>
            </a:r>
            <a:r>
              <a:rPr lang="ja-JP" altLang="en-US" sz="923" dirty="0">
                <a:latin typeface="メイリオ" panose="020B0604030504040204" pitchFamily="50" charset="-128"/>
                <a:ea typeface="メイリオ" panose="020B0604030504040204" pitchFamily="50" charset="-128"/>
              </a:rPr>
              <a:t>　自動車業界の「</a:t>
            </a:r>
            <a:r>
              <a:rPr lang="en-US" altLang="ja-JP" sz="923" dirty="0">
                <a:latin typeface="メイリオ" panose="020B0604030504040204" pitchFamily="50" charset="-128"/>
                <a:ea typeface="メイリオ" panose="020B0604030504040204" pitchFamily="50" charset="-128"/>
              </a:rPr>
              <a:t>NPS×</a:t>
            </a:r>
            <a:r>
              <a:rPr lang="ja-JP" altLang="en-US" sz="923" dirty="0">
                <a:latin typeface="メイリオ" panose="020B0604030504040204" pitchFamily="50" charset="-128"/>
                <a:ea typeface="メイリオ" panose="020B0604030504040204" pitchFamily="50" charset="-128"/>
              </a:rPr>
              <a:t>カスタマージャーニー」について共同調査を実施</a:t>
            </a:r>
            <a:endParaRPr lang="en-US" altLang="ja-JP" sz="923" dirty="0">
              <a:latin typeface="メイリオ" panose="020B0604030504040204" pitchFamily="50" charset="-128"/>
              <a:ea typeface="メイリオ" panose="020B0604030504040204" pitchFamily="50" charset="-128"/>
            </a:endParaRPr>
          </a:p>
          <a:p>
            <a:r>
              <a:rPr lang="en-US" altLang="ja-JP" sz="923" dirty="0">
                <a:latin typeface="メイリオ" panose="020B0604030504040204" pitchFamily="50" charset="-128"/>
                <a:ea typeface="メイリオ" panose="020B0604030504040204" pitchFamily="50" charset="-128"/>
              </a:rPr>
              <a:t>2017/11/21</a:t>
            </a:r>
            <a:r>
              <a:rPr lang="ja-JP" altLang="en-US" sz="923" dirty="0">
                <a:latin typeface="メイリオ" panose="020B0604030504040204" pitchFamily="50" charset="-128"/>
                <a:ea typeface="メイリオ" panose="020B0604030504040204" pitchFamily="50" charset="-128"/>
              </a:rPr>
              <a:t> リリース</a:t>
            </a:r>
          </a:p>
        </p:txBody>
      </p:sp>
      <p:sp>
        <p:nvSpPr>
          <p:cNvPr id="75" name="正方形/長方形 74"/>
          <p:cNvSpPr/>
          <p:nvPr/>
        </p:nvSpPr>
        <p:spPr>
          <a:xfrm>
            <a:off x="5216168" y="5984901"/>
            <a:ext cx="675374" cy="447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a:p>
        </p:txBody>
      </p:sp>
      <p:sp>
        <p:nvSpPr>
          <p:cNvPr id="76" name="正方形/長方形 75"/>
          <p:cNvSpPr/>
          <p:nvPr/>
        </p:nvSpPr>
        <p:spPr>
          <a:xfrm>
            <a:off x="5193675" y="5988367"/>
            <a:ext cx="675374" cy="398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86"/>
          </a:p>
        </p:txBody>
      </p:sp>
      <p:cxnSp>
        <p:nvCxnSpPr>
          <p:cNvPr id="77" name="直線コネクタ 76"/>
          <p:cNvCxnSpPr/>
          <p:nvPr/>
        </p:nvCxnSpPr>
        <p:spPr>
          <a:xfrm rot="5400000">
            <a:off x="7117684" y="4084105"/>
            <a:ext cx="0" cy="3791524"/>
          </a:xfrm>
          <a:prstGeom prst="line">
            <a:avLst/>
          </a:prstGeom>
          <a:ln w="12700">
            <a:solidFill>
              <a:schemeClr val="tx1">
                <a:lumMod val="75000"/>
                <a:lumOff val="25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sp>
        <p:nvSpPr>
          <p:cNvPr id="83" name="正方形/長方形 82"/>
          <p:cNvSpPr/>
          <p:nvPr/>
        </p:nvSpPr>
        <p:spPr>
          <a:xfrm>
            <a:off x="5221923" y="5718796"/>
            <a:ext cx="3664227" cy="263790"/>
          </a:xfrm>
          <a:prstGeom prst="rect">
            <a:avLst/>
          </a:prstGeom>
        </p:spPr>
        <p:txBody>
          <a:bodyPr wrap="square" tIns="0" bIns="0" anchor="ctr" anchorCtr="0">
            <a:spAutoFit/>
          </a:bodyPr>
          <a:lstStyle/>
          <a:p>
            <a:pPr algn="r"/>
            <a:r>
              <a:rPr lang="en-US" altLang="ja-JP" sz="1714" dirty="0">
                <a:latin typeface="メイリオ" panose="020B0604030504040204" pitchFamily="50" charset="-128"/>
                <a:ea typeface="メイリオ" panose="020B0604030504040204" pitchFamily="50" charset="-128"/>
              </a:rPr>
              <a:t>NPS</a:t>
            </a:r>
            <a:endParaRPr lang="ja-JP" altLang="en-US" sz="1714" dirty="0">
              <a:latin typeface="メイリオ" panose="020B0604030504040204" pitchFamily="50" charset="-128"/>
              <a:ea typeface="メイリオ" panose="020B0604030504040204" pitchFamily="50" charset="-128"/>
            </a:endParaRPr>
          </a:p>
        </p:txBody>
      </p:sp>
      <p:sp>
        <p:nvSpPr>
          <p:cNvPr id="93" name="正方形/長方形 92"/>
          <p:cNvSpPr/>
          <p:nvPr/>
        </p:nvSpPr>
        <p:spPr>
          <a:xfrm>
            <a:off x="4740533" y="2411045"/>
            <a:ext cx="492443" cy="3573854"/>
          </a:xfrm>
          <a:prstGeom prst="rect">
            <a:avLst/>
          </a:prstGeom>
          <a:noFill/>
        </p:spPr>
        <p:txBody>
          <a:bodyPr vert="eaVert" wrap="square" lIns="0" tIns="0" rIns="0" bIns="0" anchor="ctr" anchorCtr="0">
            <a:spAutoFit/>
          </a:bodyPr>
          <a:lstStyle/>
          <a:p>
            <a:pPr lvl="2"/>
            <a:r>
              <a:rPr lang="en-US" altLang="ja-JP" sz="1600" dirty="0" smtClean="0">
                <a:solidFill>
                  <a:srgbClr val="1D2088"/>
                </a:solidFill>
                <a:latin typeface="游ゴシック" panose="020B0400000000000000" pitchFamily="50" charset="-128"/>
                <a:ea typeface="游ゴシック" panose="020B0400000000000000" pitchFamily="50" charset="-128"/>
              </a:rPr>
              <a:t>Number </a:t>
            </a:r>
            <a:r>
              <a:rPr lang="en-US" altLang="ja-JP" sz="1600" dirty="0">
                <a:solidFill>
                  <a:srgbClr val="1D2088"/>
                </a:solidFill>
                <a:latin typeface="游ゴシック" panose="020B0400000000000000" pitchFamily="50" charset="-128"/>
                <a:ea typeface="游ゴシック" panose="020B0400000000000000" pitchFamily="50" charset="-128"/>
              </a:rPr>
              <a:t>of long-</a:t>
            </a:r>
            <a:r>
              <a:rPr lang="en-US" altLang="ja-JP" sz="1600" dirty="0" smtClean="0">
                <a:solidFill>
                  <a:srgbClr val="1D2088"/>
                </a:solidFill>
                <a:latin typeface="游ゴシック" panose="020B0400000000000000" pitchFamily="50" charset="-128"/>
                <a:ea typeface="游ゴシック" panose="020B0400000000000000" pitchFamily="50" charset="-128"/>
              </a:rPr>
              <a:t>term customers</a:t>
            </a:r>
            <a:r>
              <a:rPr lang="en-US" altLang="ja-JP" sz="1600" dirty="0">
                <a:solidFill>
                  <a:srgbClr val="1D2088"/>
                </a:solidFill>
                <a:latin typeface="游ゴシック" panose="020B0400000000000000" pitchFamily="50" charset="-128"/>
                <a:ea typeface="游ゴシック" panose="020B0400000000000000" pitchFamily="50" charset="-128"/>
              </a:rPr>
              <a:t>. (&gt;1 year)</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cxnSp>
        <p:nvCxnSpPr>
          <p:cNvPr id="104" name="直線コネクタ 103"/>
          <p:cNvCxnSpPr/>
          <p:nvPr/>
        </p:nvCxnSpPr>
        <p:spPr>
          <a:xfrm>
            <a:off x="5221923" y="2188343"/>
            <a:ext cx="0" cy="3791524"/>
          </a:xfrm>
          <a:prstGeom prst="line">
            <a:avLst/>
          </a:prstGeom>
          <a:ln w="12700">
            <a:solidFill>
              <a:schemeClr val="tx1">
                <a:lumMod val="75000"/>
                <a:lumOff val="25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sp>
        <p:nvSpPr>
          <p:cNvPr id="105" name="正方形/長方形 104"/>
          <p:cNvSpPr/>
          <p:nvPr/>
        </p:nvSpPr>
        <p:spPr>
          <a:xfrm>
            <a:off x="7509261" y="5709452"/>
            <a:ext cx="779132" cy="236597"/>
          </a:xfrm>
          <a:prstGeom prst="rect">
            <a:avLst/>
          </a:prstGeom>
          <a:solidFill>
            <a:srgbClr val="ECECEC"/>
          </a:solidFill>
          <a:ln>
            <a:noFill/>
          </a:ln>
          <a:effectLst/>
        </p:spPr>
        <p:txBody>
          <a:bodyPr wrap="square" tIns="51429" anchor="ctr" anchorCtr="0">
            <a:spAutoFit/>
          </a:bodyPr>
          <a:lstStyle/>
          <a:p>
            <a:pPr algn="ctr"/>
            <a:r>
              <a:rPr lang="en-US" altLang="ja-JP" sz="900" dirty="0">
                <a:latin typeface="メイリオ" panose="020B0604030504040204" pitchFamily="50" charset="-128"/>
                <a:ea typeface="メイリオ" panose="020B0604030504040204" pitchFamily="50" charset="-128"/>
              </a:rPr>
              <a:t>R=0.68</a:t>
            </a:r>
            <a:endParaRPr lang="ja-JP" altLang="en-US" sz="900" dirty="0">
              <a:latin typeface="メイリオ" panose="020B0604030504040204" pitchFamily="50" charset="-128"/>
              <a:ea typeface="メイリオ" panose="020B0604030504040204" pitchFamily="50" charset="-128"/>
            </a:endParaRPr>
          </a:p>
        </p:txBody>
      </p:sp>
      <p:sp>
        <p:nvSpPr>
          <p:cNvPr id="108" name="楕円 123"/>
          <p:cNvSpPr/>
          <p:nvPr/>
        </p:nvSpPr>
        <p:spPr>
          <a:xfrm>
            <a:off x="6480559" y="4226955"/>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09" name="楕円 124"/>
          <p:cNvSpPr/>
          <p:nvPr/>
        </p:nvSpPr>
        <p:spPr>
          <a:xfrm>
            <a:off x="7429687" y="2952357"/>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11" name="正方形/長方形 110"/>
          <p:cNvSpPr/>
          <p:nvPr/>
        </p:nvSpPr>
        <p:spPr>
          <a:xfrm>
            <a:off x="7718820" y="4725809"/>
            <a:ext cx="1491522"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Suntory-</a:t>
            </a:r>
            <a:r>
              <a:rPr lang="en-US" altLang="ja-JP" sz="1429" dirty="0" err="1" smtClean="0">
                <a:latin typeface="メイリオ" panose="020B0604030504040204" pitchFamily="50" charset="-128"/>
                <a:ea typeface="メイリオ" panose="020B0604030504040204" pitchFamily="50" charset="-128"/>
              </a:rPr>
              <a:t>kenko</a:t>
            </a:r>
            <a:endParaRPr lang="en-US" altLang="ja-JP" sz="1429" dirty="0">
              <a:latin typeface="メイリオ" panose="020B0604030504040204" pitchFamily="50" charset="-128"/>
              <a:ea typeface="メイリオ" panose="020B0604030504040204" pitchFamily="50" charset="-128"/>
            </a:endParaRPr>
          </a:p>
        </p:txBody>
      </p:sp>
      <p:sp>
        <p:nvSpPr>
          <p:cNvPr id="115" name="楕円 123"/>
          <p:cNvSpPr/>
          <p:nvPr/>
        </p:nvSpPr>
        <p:spPr>
          <a:xfrm>
            <a:off x="7485610" y="4728353"/>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17" name="楕円 123"/>
          <p:cNvSpPr/>
          <p:nvPr/>
        </p:nvSpPr>
        <p:spPr>
          <a:xfrm>
            <a:off x="5757972" y="5239684"/>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20" name="楕円 123"/>
          <p:cNvSpPr/>
          <p:nvPr/>
        </p:nvSpPr>
        <p:spPr>
          <a:xfrm>
            <a:off x="6393098" y="5294348"/>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21" name="正方形/長方形 120"/>
          <p:cNvSpPr/>
          <p:nvPr/>
        </p:nvSpPr>
        <p:spPr>
          <a:xfrm>
            <a:off x="6259319" y="3920532"/>
            <a:ext cx="806642" cy="312239"/>
          </a:xfrm>
          <a:prstGeom prst="rect">
            <a:avLst/>
          </a:prstGeom>
        </p:spPr>
        <p:txBody>
          <a:bodyPr wrap="none" anchor="ctr" anchorCtr="0">
            <a:spAutoFit/>
          </a:bodyPr>
          <a:lstStyle/>
          <a:p>
            <a:r>
              <a:rPr lang="en-US" altLang="ja-JP" sz="1429" dirty="0" err="1" smtClean="0">
                <a:latin typeface="メイリオ" panose="020B0604030504040204" pitchFamily="50" charset="-128"/>
                <a:ea typeface="メイリオ" panose="020B0604030504040204" pitchFamily="50" charset="-128"/>
              </a:rPr>
              <a:t>Yazuya</a:t>
            </a:r>
            <a:endParaRPr lang="en-US" altLang="ja-JP" sz="1429" dirty="0">
              <a:latin typeface="メイリオ" panose="020B0604030504040204" pitchFamily="50" charset="-128"/>
              <a:ea typeface="メイリオ" panose="020B0604030504040204" pitchFamily="50" charset="-128"/>
            </a:endParaRPr>
          </a:p>
        </p:txBody>
      </p:sp>
      <p:sp>
        <p:nvSpPr>
          <p:cNvPr id="127" name="正方形/長方形 126"/>
          <p:cNvSpPr/>
          <p:nvPr/>
        </p:nvSpPr>
        <p:spPr>
          <a:xfrm>
            <a:off x="6623524" y="5246300"/>
            <a:ext cx="1568922"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Asahi-</a:t>
            </a:r>
            <a:r>
              <a:rPr lang="en-US" altLang="ja-JP" sz="1429" dirty="0" err="1" smtClean="0">
                <a:latin typeface="メイリオ" panose="020B0604030504040204" pitchFamily="50" charset="-128"/>
                <a:ea typeface="メイリオ" panose="020B0604030504040204" pitchFamily="50" charset="-128"/>
              </a:rPr>
              <a:t>ryokuken</a:t>
            </a:r>
            <a:endParaRPr lang="en-US" altLang="ja-JP" sz="1429" dirty="0">
              <a:latin typeface="メイリオ" panose="020B0604030504040204" pitchFamily="50" charset="-128"/>
              <a:ea typeface="メイリオ" panose="020B0604030504040204" pitchFamily="50" charset="-128"/>
            </a:endParaRPr>
          </a:p>
        </p:txBody>
      </p:sp>
      <p:sp>
        <p:nvSpPr>
          <p:cNvPr id="128" name="正方形/長方形 127"/>
          <p:cNvSpPr/>
          <p:nvPr/>
        </p:nvSpPr>
        <p:spPr>
          <a:xfrm>
            <a:off x="5329850" y="4604807"/>
            <a:ext cx="1708713" cy="752052"/>
          </a:xfrm>
          <a:prstGeom prst="rect">
            <a:avLst/>
          </a:prstGeom>
        </p:spPr>
        <p:txBody>
          <a:bodyPr wrap="square" anchor="ctr" anchorCtr="0">
            <a:spAutoFit/>
          </a:bodyPr>
          <a:lstStyle/>
          <a:p>
            <a:r>
              <a:rPr lang="en-US" altLang="ja-JP" sz="1429" dirty="0" smtClean="0">
                <a:latin typeface="メイリオ" panose="020B0604030504040204" pitchFamily="50" charset="-128"/>
                <a:ea typeface="メイリオ" panose="020B0604030504040204" pitchFamily="50" charset="-128"/>
              </a:rPr>
              <a:t>Setagaya </a:t>
            </a:r>
            <a:r>
              <a:rPr lang="en-US" altLang="ja-JP" sz="1429" dirty="0" err="1" smtClean="0">
                <a:latin typeface="メイリオ" panose="020B0604030504040204" pitchFamily="50" charset="-128"/>
                <a:ea typeface="メイリオ" panose="020B0604030504040204" pitchFamily="50" charset="-128"/>
              </a:rPr>
              <a:t>Shizensyokuhin</a:t>
            </a:r>
            <a:r>
              <a:rPr lang="en-US" altLang="ja-JP" sz="1429" dirty="0" smtClean="0">
                <a:latin typeface="メイリオ" panose="020B0604030504040204" pitchFamily="50" charset="-128"/>
                <a:ea typeface="メイリオ" panose="020B0604030504040204" pitchFamily="50" charset="-128"/>
              </a:rPr>
              <a:t> Co.</a:t>
            </a:r>
            <a:endParaRPr lang="en-US" altLang="ja-JP" sz="1429" dirty="0">
              <a:latin typeface="メイリオ" panose="020B0604030504040204" pitchFamily="50" charset="-128"/>
              <a:ea typeface="メイリオ" panose="020B0604030504040204" pitchFamily="50" charset="-128"/>
            </a:endParaRPr>
          </a:p>
        </p:txBody>
      </p:sp>
      <p:sp>
        <p:nvSpPr>
          <p:cNvPr id="129" name="テキスト ボックス 128"/>
          <p:cNvSpPr txBox="1"/>
          <p:nvPr/>
        </p:nvSpPr>
        <p:spPr>
          <a:xfrm>
            <a:off x="5221922" y="6019675"/>
            <a:ext cx="3798412" cy="518412"/>
          </a:xfrm>
          <a:prstGeom prst="rect">
            <a:avLst/>
          </a:prstGeom>
          <a:noFill/>
        </p:spPr>
        <p:txBody>
          <a:bodyPr wrap="square" rtlCol="0">
            <a:spAutoFit/>
          </a:bodyPr>
          <a:lstStyle/>
          <a:p>
            <a:r>
              <a:rPr lang="en-US" altLang="ja-JP" sz="923" dirty="0" smtClean="0">
                <a:latin typeface="メイリオ" panose="020B0604030504040204" pitchFamily="50" charset="-128"/>
                <a:ea typeface="メイリオ" panose="020B0604030504040204" pitchFamily="50" charset="-128"/>
              </a:rPr>
              <a:t>Reference</a:t>
            </a:r>
            <a:r>
              <a:rPr lang="ja-JP" altLang="en-US" sz="923" dirty="0" smtClean="0">
                <a:latin typeface="メイリオ" panose="020B0604030504040204" pitchFamily="50" charset="-128"/>
                <a:ea typeface="メイリオ" panose="020B0604030504040204" pitchFamily="50" charset="-128"/>
              </a:rPr>
              <a:t>：</a:t>
            </a:r>
            <a:r>
              <a:rPr lang="ja-JP" altLang="en-US" sz="923" dirty="0">
                <a:latin typeface="メイリオ" panose="020B0604030504040204" pitchFamily="50" charset="-128"/>
                <a:ea typeface="メイリオ" panose="020B0604030504040204" pitchFamily="50" charset="-128"/>
              </a:rPr>
              <a:t>エイジアと</a:t>
            </a:r>
            <a:r>
              <a:rPr lang="en-US" altLang="ja-JP" sz="923" dirty="0">
                <a:latin typeface="メイリオ" panose="020B0604030504040204" pitchFamily="50" charset="-128"/>
                <a:ea typeface="メイリオ" panose="020B0604030504040204" pitchFamily="50" charset="-128"/>
              </a:rPr>
              <a:t>Emotion Tech</a:t>
            </a:r>
            <a:r>
              <a:rPr lang="ja-JP" altLang="en-US" sz="923" dirty="0">
                <a:latin typeface="メイリオ" panose="020B0604030504040204" pitchFamily="50" charset="-128"/>
                <a:ea typeface="メイリオ" panose="020B0604030504040204" pitchFamily="50" charset="-128"/>
              </a:rPr>
              <a:t>　健康食品通販大手の</a:t>
            </a:r>
            <a:r>
              <a:rPr lang="en-US" altLang="ja-JP" sz="923" dirty="0">
                <a:latin typeface="メイリオ" panose="020B0604030504040204" pitchFamily="50" charset="-128"/>
                <a:ea typeface="メイリオ" panose="020B0604030504040204" pitchFamily="50" charset="-128"/>
              </a:rPr>
              <a:t>EC</a:t>
            </a:r>
            <a:r>
              <a:rPr lang="ja-JP" altLang="en-US" sz="923" dirty="0">
                <a:latin typeface="メイリオ" panose="020B0604030504040204" pitchFamily="50" charset="-128"/>
                <a:ea typeface="メイリオ" panose="020B0604030504040204" pitchFamily="50" charset="-128"/>
              </a:rPr>
              <a:t>サイトにおける顧客ロイヤルティ調査を実施</a:t>
            </a:r>
            <a:endParaRPr lang="en-US" altLang="ja-JP" sz="923" dirty="0">
              <a:latin typeface="メイリオ" panose="020B0604030504040204" pitchFamily="50" charset="-128"/>
              <a:ea typeface="メイリオ" panose="020B0604030504040204" pitchFamily="50" charset="-128"/>
            </a:endParaRPr>
          </a:p>
          <a:p>
            <a:r>
              <a:rPr lang="en-US" altLang="ja-JP" sz="923" dirty="0">
                <a:latin typeface="メイリオ" panose="020B0604030504040204" pitchFamily="50" charset="-128"/>
                <a:ea typeface="メイリオ" panose="020B0604030504040204" pitchFamily="50" charset="-128"/>
              </a:rPr>
              <a:t>2018/3/29</a:t>
            </a:r>
            <a:r>
              <a:rPr lang="ja-JP" altLang="en-US" sz="923" dirty="0">
                <a:latin typeface="メイリオ" panose="020B0604030504040204" pitchFamily="50" charset="-128"/>
                <a:ea typeface="メイリオ" panose="020B0604030504040204" pitchFamily="50" charset="-128"/>
              </a:rPr>
              <a:t> 日本流通産業新聞掲載</a:t>
            </a:r>
          </a:p>
        </p:txBody>
      </p:sp>
      <p:sp>
        <p:nvSpPr>
          <p:cNvPr id="130" name="正方形/長方形 129"/>
          <p:cNvSpPr/>
          <p:nvPr/>
        </p:nvSpPr>
        <p:spPr>
          <a:xfrm>
            <a:off x="5474540" y="2520705"/>
            <a:ext cx="1293548" cy="430887"/>
          </a:xfrm>
          <a:prstGeom prst="rect">
            <a:avLst/>
          </a:prstGeom>
        </p:spPr>
        <p:txBody>
          <a:bodyPr wrap="square" tIns="0" bIns="0" anchor="ctr" anchorCtr="0">
            <a:spAutoFit/>
          </a:bodyPr>
          <a:lstStyle/>
          <a:p>
            <a:pPr algn="ctr"/>
            <a:r>
              <a:rPr lang="en-US" altLang="ja-JP" sz="1400" dirty="0" smtClean="0">
                <a:solidFill>
                  <a:srgbClr val="1D2088"/>
                </a:solidFill>
                <a:latin typeface="メイリオ" panose="020B0604030504040204" pitchFamily="50" charset="-128"/>
                <a:ea typeface="メイリオ" panose="020B0604030504040204" pitchFamily="50" charset="-128"/>
              </a:rPr>
              <a:t>Healthy food industry</a:t>
            </a:r>
            <a:endParaRPr lang="ja-JP" altLang="en-US" sz="1400" dirty="0">
              <a:solidFill>
                <a:srgbClr val="1D2088"/>
              </a:solidFill>
              <a:latin typeface="メイリオ" panose="020B0604030504040204" pitchFamily="50" charset="-128"/>
              <a:ea typeface="メイリオ" panose="020B0604030504040204" pitchFamily="50" charset="-128"/>
            </a:endParaRPr>
          </a:p>
        </p:txBody>
      </p:sp>
      <p:sp>
        <p:nvSpPr>
          <p:cNvPr id="132" name="楕円 124"/>
          <p:cNvSpPr/>
          <p:nvPr/>
        </p:nvSpPr>
        <p:spPr>
          <a:xfrm>
            <a:off x="6646007" y="3273782"/>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33" name="正方形/長方形 132"/>
          <p:cNvSpPr/>
          <p:nvPr/>
        </p:nvSpPr>
        <p:spPr>
          <a:xfrm>
            <a:off x="5741422" y="2999051"/>
            <a:ext cx="1580849" cy="752052"/>
          </a:xfrm>
          <a:prstGeom prst="rect">
            <a:avLst/>
          </a:prstGeom>
        </p:spPr>
        <p:txBody>
          <a:bodyPr wrap="square" anchor="ctr" anchorCtr="0">
            <a:spAutoFit/>
          </a:bodyPr>
          <a:lstStyle/>
          <a:p>
            <a:r>
              <a:rPr lang="en-US" altLang="ja-JP" sz="1429" dirty="0" err="1" smtClean="0">
                <a:latin typeface="メイリオ" panose="020B0604030504040204" pitchFamily="50" charset="-128"/>
                <a:ea typeface="メイリオ" panose="020B0604030504040204" pitchFamily="50" charset="-128"/>
              </a:rPr>
              <a:t>Wakasa</a:t>
            </a:r>
            <a:r>
              <a:rPr lang="en-US" altLang="ja-JP" sz="1429" dirty="0" smtClean="0">
                <a:latin typeface="メイリオ" panose="020B0604030504040204" pitchFamily="50" charset="-128"/>
                <a:ea typeface="メイリオ" panose="020B0604030504040204" pitchFamily="50" charset="-128"/>
              </a:rPr>
              <a:t> </a:t>
            </a:r>
            <a:r>
              <a:rPr lang="en-US" altLang="ja-JP" sz="1429" dirty="0" err="1" smtClean="0">
                <a:latin typeface="メイリオ" panose="020B0604030504040204" pitchFamily="50" charset="-128"/>
                <a:ea typeface="メイリオ" panose="020B0604030504040204" pitchFamily="50" charset="-128"/>
              </a:rPr>
              <a:t>Seikatsu</a:t>
            </a:r>
            <a:r>
              <a:rPr lang="en-US" altLang="ja-JP" sz="1429" dirty="0" smtClean="0">
                <a:latin typeface="メイリオ" panose="020B0604030504040204" pitchFamily="50" charset="-128"/>
                <a:ea typeface="メイリオ" panose="020B0604030504040204" pitchFamily="50" charset="-128"/>
              </a:rPr>
              <a:t> Corporation</a:t>
            </a:r>
            <a:endParaRPr lang="en-US" altLang="ja-JP" sz="1429" dirty="0">
              <a:latin typeface="メイリオ" panose="020B0604030504040204" pitchFamily="50" charset="-128"/>
              <a:ea typeface="メイリオ" panose="020B0604030504040204" pitchFamily="50" charset="-128"/>
            </a:endParaRPr>
          </a:p>
        </p:txBody>
      </p:sp>
      <p:sp>
        <p:nvSpPr>
          <p:cNvPr id="134" name="楕円 124"/>
          <p:cNvSpPr/>
          <p:nvPr/>
        </p:nvSpPr>
        <p:spPr>
          <a:xfrm>
            <a:off x="7944911" y="3238150"/>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35" name="正方形/長方形 134"/>
          <p:cNvSpPr/>
          <p:nvPr/>
        </p:nvSpPr>
        <p:spPr>
          <a:xfrm>
            <a:off x="7694303" y="3447005"/>
            <a:ext cx="1249132" cy="532145"/>
          </a:xfrm>
          <a:prstGeom prst="rect">
            <a:avLst/>
          </a:prstGeom>
        </p:spPr>
        <p:txBody>
          <a:bodyPr wrap="square" anchor="ctr" anchorCtr="0">
            <a:spAutoFit/>
          </a:bodyPr>
          <a:lstStyle/>
          <a:p>
            <a:r>
              <a:rPr lang="en-US" altLang="ja-JP" sz="1429" dirty="0" smtClean="0">
                <a:latin typeface="メイリオ" panose="020B0604030504040204" pitchFamily="50" charset="-128"/>
                <a:ea typeface="メイリオ" panose="020B0604030504040204" pitchFamily="50" charset="-128"/>
              </a:rPr>
              <a:t>Yamada Bee Farm</a:t>
            </a:r>
            <a:endParaRPr lang="en-US" altLang="ja-JP" sz="1429" dirty="0">
              <a:latin typeface="メイリオ" panose="020B0604030504040204" pitchFamily="50" charset="-128"/>
              <a:ea typeface="メイリオ" panose="020B0604030504040204" pitchFamily="50" charset="-128"/>
            </a:endParaRPr>
          </a:p>
        </p:txBody>
      </p:sp>
      <p:sp>
        <p:nvSpPr>
          <p:cNvPr id="136" name="楕円 124"/>
          <p:cNvSpPr/>
          <p:nvPr/>
        </p:nvSpPr>
        <p:spPr>
          <a:xfrm>
            <a:off x="8498764" y="3025771"/>
            <a:ext cx="254418" cy="254418"/>
          </a:xfrm>
          <a:prstGeom prst="ellipse">
            <a:avLst/>
          </a:prstGeom>
          <a:solidFill>
            <a:srgbClr val="E4007F"/>
          </a:solidFill>
          <a:ln>
            <a:solidFill>
              <a:srgbClr val="E400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29" dirty="0">
              <a:solidFill>
                <a:schemeClr val="tx1"/>
              </a:solidFill>
              <a:latin typeface="メイリオ" panose="020B0604030504040204" pitchFamily="50" charset="-128"/>
              <a:ea typeface="メイリオ" panose="020B0604030504040204" pitchFamily="50" charset="-128"/>
            </a:endParaRPr>
          </a:p>
        </p:txBody>
      </p:sp>
      <p:sp>
        <p:nvSpPr>
          <p:cNvPr id="137" name="正方形/長方形 136"/>
          <p:cNvSpPr/>
          <p:nvPr/>
        </p:nvSpPr>
        <p:spPr>
          <a:xfrm>
            <a:off x="8228324" y="2756011"/>
            <a:ext cx="765839" cy="312239"/>
          </a:xfrm>
          <a:prstGeom prst="rect">
            <a:avLst/>
          </a:prstGeom>
        </p:spPr>
        <p:txBody>
          <a:bodyPr wrap="none" anchor="ctr" anchorCtr="0">
            <a:spAutoFit/>
          </a:bodyPr>
          <a:lstStyle/>
          <a:p>
            <a:r>
              <a:rPr lang="en-US" altLang="ja-JP" sz="1429" dirty="0" smtClean="0">
                <a:latin typeface="メイリオ" panose="020B0604030504040204" pitchFamily="50" charset="-128"/>
                <a:ea typeface="メイリオ" panose="020B0604030504040204" pitchFamily="50" charset="-128"/>
              </a:rPr>
              <a:t>FANCL</a:t>
            </a:r>
            <a:endParaRPr lang="en-US" altLang="ja-JP" sz="1429" dirty="0">
              <a:latin typeface="メイリオ" panose="020B0604030504040204" pitchFamily="50" charset="-128"/>
              <a:ea typeface="メイリオ" panose="020B0604030504040204" pitchFamily="50" charset="-128"/>
            </a:endParaRPr>
          </a:p>
        </p:txBody>
      </p:sp>
      <p:sp>
        <p:nvSpPr>
          <p:cNvPr id="138" name="正方形/長方形 137"/>
          <p:cNvSpPr/>
          <p:nvPr/>
        </p:nvSpPr>
        <p:spPr>
          <a:xfrm>
            <a:off x="7272055" y="2660574"/>
            <a:ext cx="582211" cy="312265"/>
          </a:xfrm>
          <a:prstGeom prst="rect">
            <a:avLst/>
          </a:prstGeom>
        </p:spPr>
        <p:txBody>
          <a:bodyPr wrap="none" anchor="ctr" anchorCtr="0">
            <a:spAutoFit/>
          </a:bodyPr>
          <a:lstStyle/>
          <a:p>
            <a:r>
              <a:rPr lang="en-US" altLang="ja-JP" sz="1429" dirty="0">
                <a:latin typeface="メイリオ" panose="020B0604030504040204" pitchFamily="50" charset="-128"/>
                <a:ea typeface="メイリオ" panose="020B0604030504040204" pitchFamily="50" charset="-128"/>
              </a:rPr>
              <a:t>DHC</a:t>
            </a:r>
          </a:p>
        </p:txBody>
      </p:sp>
      <p:sp>
        <p:nvSpPr>
          <p:cNvPr id="81" name="タイトル 1"/>
          <p:cNvSpPr>
            <a:spLocks noGrp="1"/>
          </p:cNvSpPr>
          <p:nvPr>
            <p:ph type="title"/>
          </p:nvPr>
        </p:nvSpPr>
        <p:spPr/>
        <p:txBody>
          <a:bodyPr anchor="ctr">
            <a:normAutofit/>
          </a:bodyPr>
          <a:lstStyle/>
          <a:p>
            <a:r>
              <a:rPr lang="en-US" altLang="ja-JP" sz="2400" b="1" dirty="0"/>
              <a:t>Why NPS® is a good metric</a:t>
            </a:r>
            <a:r>
              <a:rPr lang="ja-JP" altLang="en-US" sz="2400" b="1" dirty="0" smtClean="0">
                <a:latin typeface="游ゴシック" panose="020B0400000000000000" pitchFamily="50" charset="-128"/>
                <a:ea typeface="游ゴシック" panose="020B0400000000000000" pitchFamily="50" charset="-128"/>
              </a:rPr>
              <a:t>③</a:t>
            </a:r>
            <a:endParaRPr kumimoji="1" lang="ja-JP" altLang="en-US" sz="2400" b="1" dirty="0">
              <a:latin typeface="游ゴシック" panose="020B0400000000000000" pitchFamily="50" charset="-128"/>
              <a:ea typeface="游ゴシック" panose="020B0400000000000000" pitchFamily="50" charset="-128"/>
            </a:endParaRPr>
          </a:p>
        </p:txBody>
      </p:sp>
      <p:sp>
        <p:nvSpPr>
          <p:cNvPr id="84" name="正方形/長方形 83">
            <a:extLst>
              <a:ext uri="{FF2B5EF4-FFF2-40B4-BE49-F238E27FC236}">
                <a16:creationId xmlns:a16="http://schemas.microsoft.com/office/drawing/2014/main" xmlns="" id="{67C55135-17D8-41EA-90CC-8C90314D4D0C}"/>
              </a:ext>
            </a:extLst>
          </p:cNvPr>
          <p:cNvSpPr/>
          <p:nvPr/>
        </p:nvSpPr>
        <p:spPr>
          <a:xfrm>
            <a:off x="352338" y="1086995"/>
            <a:ext cx="9370501" cy="954107"/>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NPS®</a:t>
            </a:r>
            <a:r>
              <a:rPr lang="ja-JP" altLang="en-US" sz="2400" b="1" dirty="0" smtClean="0">
                <a:solidFill>
                  <a:srgbClr val="1D2088"/>
                </a:solidFill>
                <a:latin typeface="游ゴシック" panose="020B0400000000000000" pitchFamily="50" charset="-128"/>
                <a:ea typeface="游ゴシック" panose="020B0400000000000000" pitchFamily="50" charset="-128"/>
              </a:rPr>
              <a:t>と</a:t>
            </a:r>
            <a:r>
              <a:rPr lang="en-US" altLang="ja-JP" sz="2400" b="1" dirty="0" smtClean="0">
                <a:solidFill>
                  <a:srgbClr val="1D2088"/>
                </a:solidFill>
                <a:latin typeface="游ゴシック" panose="020B0400000000000000" pitchFamily="50" charset="-128"/>
                <a:ea typeface="游ゴシック" panose="020B0400000000000000" pitchFamily="50" charset="-128"/>
              </a:rPr>
              <a:t> is related to the profitability of your business.</a:t>
            </a:r>
          </a:p>
          <a:p>
            <a:pPr marL="930431" lvl="2" indent="-122467">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The higher the NPS®, the higher growth rate</a:t>
            </a:r>
          </a:p>
          <a:p>
            <a:pPr marL="930431" lvl="2" indent="-122467">
              <a:buFont typeface="Arial" panose="020B0604020202020204" pitchFamily="34" charset="0"/>
              <a:buChar char="•"/>
            </a:pPr>
            <a:r>
              <a:rPr lang="en-US" altLang="ja-JP" sz="1600" dirty="0" smtClean="0">
                <a:solidFill>
                  <a:srgbClr val="1D2088"/>
                </a:solidFill>
                <a:latin typeface="游ゴシック" panose="020B0400000000000000" pitchFamily="50" charset="-128"/>
                <a:ea typeface="游ゴシック" panose="020B0400000000000000" pitchFamily="50" charset="-128"/>
              </a:rPr>
              <a:t>The higher the NPS®</a:t>
            </a:r>
            <a:r>
              <a:rPr lang="en-US" altLang="ja-JP" sz="1600" dirty="0" smtClean="0">
                <a:solidFill>
                  <a:srgbClr val="1D2088"/>
                </a:solidFill>
                <a:latin typeface="游ゴシック" panose="020B0400000000000000" pitchFamily="50" charset="-128"/>
                <a:ea typeface="游ゴシック" panose="020B0400000000000000" pitchFamily="50" charset="-128"/>
              </a:rPr>
              <a:t>, the higher the number of long-term customers. (&gt;1 year)</a:t>
            </a:r>
            <a:endParaRPr lang="en-US" altLang="ja-JP" sz="1600" dirty="0">
              <a:solidFill>
                <a:srgbClr val="1D2088"/>
              </a:solidFill>
              <a:latin typeface="游ゴシック" panose="020B0400000000000000" pitchFamily="50" charset="-128"/>
              <a:ea typeface="游ゴシック" panose="020B0400000000000000" pitchFamily="50" charset="-128"/>
            </a:endParaRPr>
          </a:p>
        </p:txBody>
      </p:sp>
      <p:sp>
        <p:nvSpPr>
          <p:cNvPr id="85" name="正方形/長方形 84"/>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90600" y="2127600"/>
            <a:ext cx="571500" cy="4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347489" y="7495909"/>
            <a:ext cx="468720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4076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正方形/長方形 40">
            <a:extLst>
              <a:ext uri="{FF2B5EF4-FFF2-40B4-BE49-F238E27FC236}">
                <a16:creationId xmlns:a16="http://schemas.microsoft.com/office/drawing/2014/main" xmlns="" id="{861DD911-828C-450A-8425-3ACA75E8B9D3}"/>
              </a:ext>
            </a:extLst>
          </p:cNvPr>
          <p:cNvSpPr>
            <a:spLocks noChangeAspect="1"/>
          </p:cNvSpPr>
          <p:nvPr/>
        </p:nvSpPr>
        <p:spPr>
          <a:xfrm>
            <a:off x="6096000" y="4353721"/>
            <a:ext cx="3626838" cy="2195999"/>
          </a:xfrm>
          <a:prstGeom prst="rect">
            <a:avLst/>
          </a:prstGeom>
          <a:noFill/>
          <a:ln>
            <a:solidFill>
              <a:srgbClr val="8FC31F"/>
            </a:solidFill>
          </a:ln>
        </p:spPr>
        <p:style>
          <a:lnRef idx="2">
            <a:schemeClr val="accent1">
              <a:shade val="50000"/>
            </a:schemeClr>
          </a:lnRef>
          <a:fillRef idx="1">
            <a:schemeClr val="accent1"/>
          </a:fillRef>
          <a:effectRef idx="0">
            <a:schemeClr val="accent1"/>
          </a:effectRef>
          <a:fontRef idx="minor">
            <a:schemeClr val="lt1"/>
          </a:fontRef>
        </p:style>
        <p:txBody>
          <a:bodyPr vert="horz" tIns="282857" rtlCol="0" anchor="t" anchorCtr="0"/>
          <a:lstStyle/>
          <a:p>
            <a:pPr algn="ctr"/>
            <a:r>
              <a:rPr lang="en-US" altLang="ja-JP" sz="1714" b="1" dirty="0" smtClean="0">
                <a:solidFill>
                  <a:schemeClr val="accent6">
                    <a:lumMod val="75000"/>
                  </a:schemeClr>
                </a:solidFill>
                <a:latin typeface="游ゴシック" panose="020B0400000000000000" pitchFamily="50" charset="-128"/>
                <a:ea typeface="游ゴシック" panose="020B0400000000000000" pitchFamily="50" charset="-128"/>
              </a:rPr>
              <a:t>Data analysis technology</a:t>
            </a:r>
            <a:endParaRPr lang="ja-JP" altLang="en-US" sz="1714" b="1" dirty="0">
              <a:solidFill>
                <a:schemeClr val="accent6">
                  <a:lumMod val="75000"/>
                </a:schemeClr>
              </a:solidFill>
              <a:latin typeface="游ゴシック" panose="020B0400000000000000" pitchFamily="50" charset="-128"/>
              <a:ea typeface="游ゴシック" panose="020B0400000000000000" pitchFamily="50" charset="-128"/>
            </a:endParaRPr>
          </a:p>
        </p:txBody>
      </p:sp>
      <p:sp>
        <p:nvSpPr>
          <p:cNvPr id="2" name="タイトル 1"/>
          <p:cNvSpPr>
            <a:spLocks noGrp="1"/>
          </p:cNvSpPr>
          <p:nvPr>
            <p:ph type="title"/>
          </p:nvPr>
        </p:nvSpPr>
        <p:spPr>
          <a:xfrm>
            <a:off x="1" y="0"/>
            <a:ext cx="7474687" cy="928800"/>
          </a:xfrm>
        </p:spPr>
        <p:txBody>
          <a:bodyPr/>
          <a:lstStyle/>
          <a:p>
            <a:r>
              <a:rPr lang="en-US" altLang="ja-JP" b="1" dirty="0" smtClean="0"/>
              <a:t>Our strengths</a:t>
            </a:r>
            <a:endParaRPr kumimoji="1" lang="ja-JP" altLang="en-US" b="1" dirty="0"/>
          </a:p>
        </p:txBody>
      </p:sp>
      <p:sp>
        <p:nvSpPr>
          <p:cNvPr id="33" name="正方形/長方形 32">
            <a:extLst>
              <a:ext uri="{FF2B5EF4-FFF2-40B4-BE49-F238E27FC236}">
                <a16:creationId xmlns:a16="http://schemas.microsoft.com/office/drawing/2014/main" xmlns="" id="{5394EE3A-6CA0-47E0-BB21-39BAD945A116}"/>
              </a:ext>
            </a:extLst>
          </p:cNvPr>
          <p:cNvSpPr>
            <a:spLocks noChangeAspect="1"/>
          </p:cNvSpPr>
          <p:nvPr/>
        </p:nvSpPr>
        <p:spPr>
          <a:xfrm>
            <a:off x="6096001" y="3107257"/>
            <a:ext cx="3626837" cy="1226793"/>
          </a:xfrm>
          <a:prstGeom prst="rect">
            <a:avLst/>
          </a:prstGeom>
          <a:solidFill>
            <a:srgbClr val="F39800"/>
          </a:solidFill>
          <a:ln>
            <a:solidFill>
              <a:srgbClr val="F39800"/>
            </a:solidFill>
          </a:ln>
        </p:spPr>
        <p:style>
          <a:lnRef idx="2">
            <a:schemeClr val="accent1">
              <a:shade val="50000"/>
            </a:schemeClr>
          </a:lnRef>
          <a:fillRef idx="1">
            <a:schemeClr val="accent1"/>
          </a:fillRef>
          <a:effectRef idx="0">
            <a:schemeClr val="accent1"/>
          </a:effectRef>
          <a:fontRef idx="minor">
            <a:schemeClr val="lt1"/>
          </a:fontRef>
        </p:style>
        <p:txBody>
          <a:bodyPr vert="horz" tIns="282857" rtlCol="0" anchor="t" anchorCtr="0"/>
          <a:lstStyle/>
          <a:p>
            <a:pPr marL="285750" indent="-285750">
              <a:buFont typeface="Arial" panose="020B0604020202020204" pitchFamily="34" charset="0"/>
              <a:buChar char="•"/>
            </a:pPr>
            <a:r>
              <a:rPr lang="en-US" altLang="ja-JP" sz="1400" b="1" dirty="0" smtClean="0">
                <a:solidFill>
                  <a:schemeClr val="bg1"/>
                </a:solidFill>
                <a:latin typeface="游ゴシック" panose="020B0400000000000000" pitchFamily="50" charset="-128"/>
                <a:ea typeface="游ゴシック" panose="020B0400000000000000" pitchFamily="50" charset="-128"/>
              </a:rPr>
              <a:t>Supporting t</a:t>
            </a:r>
            <a:r>
              <a:rPr lang="en-US" altLang="ja-JP" sz="1400" b="1" dirty="0" smtClean="0">
                <a:solidFill>
                  <a:schemeClr val="bg1"/>
                </a:solidFill>
                <a:latin typeface="游ゴシック" panose="020B0400000000000000" pitchFamily="50" charset="-128"/>
                <a:ea typeface="游ゴシック" panose="020B0400000000000000" pitchFamily="50" charset="-128"/>
              </a:rPr>
              <a:t>op-tier Japanese company</a:t>
            </a:r>
            <a:endParaRPr lang="en-US" altLang="ja-JP" sz="1400" dirty="0">
              <a:solidFill>
                <a:schemeClr val="bg1"/>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en-US" altLang="ja-JP" sz="1400" dirty="0" smtClean="0">
                <a:solidFill>
                  <a:schemeClr val="bg1"/>
                </a:solidFill>
                <a:latin typeface="游ゴシック" panose="020B0400000000000000" pitchFamily="50" charset="-128"/>
                <a:ea typeface="游ゴシック" panose="020B0400000000000000" pitchFamily="50" charset="-128"/>
              </a:rPr>
              <a:t>Effective use of NPS® know-how</a:t>
            </a:r>
            <a:endParaRPr lang="ja-JP" altLang="en-US" sz="1400" dirty="0">
              <a:solidFill>
                <a:schemeClr val="bg1"/>
              </a:solidFill>
              <a:latin typeface="游ゴシック" panose="020B0400000000000000" pitchFamily="50" charset="-128"/>
              <a:ea typeface="游ゴシック" panose="020B0400000000000000" pitchFamily="50" charset="-128"/>
            </a:endParaRPr>
          </a:p>
        </p:txBody>
      </p:sp>
      <p:sp>
        <p:nvSpPr>
          <p:cNvPr id="35" name="正方形/長方形 34">
            <a:extLst>
              <a:ext uri="{FF2B5EF4-FFF2-40B4-BE49-F238E27FC236}">
                <a16:creationId xmlns:a16="http://schemas.microsoft.com/office/drawing/2014/main" xmlns="" id="{C115E655-16B7-42BA-B0B6-85D7D381B19C}"/>
              </a:ext>
            </a:extLst>
          </p:cNvPr>
          <p:cNvSpPr>
            <a:spLocks noChangeAspect="1"/>
          </p:cNvSpPr>
          <p:nvPr/>
        </p:nvSpPr>
        <p:spPr>
          <a:xfrm>
            <a:off x="347488" y="3251006"/>
            <a:ext cx="5634211" cy="3289494"/>
          </a:xfrm>
          <a:prstGeom prst="rect">
            <a:avLst/>
          </a:prstGeom>
          <a:solidFill>
            <a:srgbClr val="00A0E9"/>
          </a:solidFill>
          <a:ln>
            <a:solidFill>
              <a:srgbClr val="00A0E9"/>
            </a:solidFill>
          </a:ln>
        </p:spPr>
        <p:style>
          <a:lnRef idx="2">
            <a:schemeClr val="accent1">
              <a:shade val="50000"/>
            </a:schemeClr>
          </a:lnRef>
          <a:fillRef idx="1">
            <a:schemeClr val="accent1"/>
          </a:fillRef>
          <a:effectRef idx="0">
            <a:schemeClr val="accent1"/>
          </a:effectRef>
          <a:fontRef idx="minor">
            <a:schemeClr val="lt1"/>
          </a:fontRef>
        </p:style>
        <p:txBody>
          <a:bodyPr vert="horz" tIns="282857" rtlCol="0" anchor="t" anchorCtr="0"/>
          <a:lstStyle/>
          <a:p>
            <a:pPr algn="ctr"/>
            <a:endParaRPr lang="en-US" altLang="ja-JP" sz="16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9" name="正方形/長方形 38">
            <a:extLst>
              <a:ext uri="{FF2B5EF4-FFF2-40B4-BE49-F238E27FC236}">
                <a16:creationId xmlns:a16="http://schemas.microsoft.com/office/drawing/2014/main" xmlns="" id="{55187050-3E15-4B2E-9C15-F9420311DB3A}"/>
              </a:ext>
            </a:extLst>
          </p:cNvPr>
          <p:cNvSpPr>
            <a:spLocks noChangeAspect="1"/>
          </p:cNvSpPr>
          <p:nvPr/>
        </p:nvSpPr>
        <p:spPr>
          <a:xfrm>
            <a:off x="6096001" y="2138050"/>
            <a:ext cx="3626838" cy="2196000"/>
          </a:xfrm>
          <a:prstGeom prst="rect">
            <a:avLst/>
          </a:prstGeom>
          <a:noFill/>
          <a:ln>
            <a:solidFill>
              <a:srgbClr val="F39800"/>
            </a:solidFill>
          </a:ln>
        </p:spPr>
        <p:style>
          <a:lnRef idx="2">
            <a:schemeClr val="accent1">
              <a:shade val="50000"/>
            </a:schemeClr>
          </a:lnRef>
          <a:fillRef idx="1">
            <a:schemeClr val="accent1"/>
          </a:fillRef>
          <a:effectRef idx="0">
            <a:schemeClr val="accent1"/>
          </a:effectRef>
          <a:fontRef idx="minor">
            <a:schemeClr val="lt1"/>
          </a:fontRef>
        </p:style>
        <p:txBody>
          <a:bodyPr vert="horz" tIns="282857" rtlCol="0" anchor="t" anchorCtr="0"/>
          <a:lstStyle/>
          <a:p>
            <a:pPr algn="ctr"/>
            <a:r>
              <a:rPr lang="en-US" altLang="ja-JP" sz="1714" b="1" dirty="0" smtClean="0">
                <a:solidFill>
                  <a:srgbClr val="F39800"/>
                </a:solidFill>
                <a:latin typeface="游ゴシック" panose="020B0400000000000000" pitchFamily="50" charset="-128"/>
                <a:ea typeface="游ゴシック" panose="020B0400000000000000" pitchFamily="50" charset="-128"/>
              </a:rPr>
              <a:t>Knowledge on applying </a:t>
            </a:r>
            <a:r>
              <a:rPr lang="en-US" altLang="ja-JP" sz="1714" b="1" dirty="0" smtClean="0">
                <a:solidFill>
                  <a:srgbClr val="F39800"/>
                </a:solidFill>
                <a:latin typeface="游ゴシック" panose="020B0400000000000000" pitchFamily="50" charset="-128"/>
                <a:ea typeface="游ゴシック" panose="020B0400000000000000" pitchFamily="50" charset="-128"/>
              </a:rPr>
              <a:t>NPS®</a:t>
            </a:r>
            <a:endParaRPr lang="ja-JP" altLang="en-US" sz="1714" b="1" dirty="0">
              <a:solidFill>
                <a:srgbClr val="F39800"/>
              </a:solidFill>
              <a:latin typeface="游ゴシック" panose="020B0400000000000000" pitchFamily="50" charset="-128"/>
              <a:ea typeface="游ゴシック" panose="020B0400000000000000" pitchFamily="50" charset="-128"/>
            </a:endParaRPr>
          </a:p>
        </p:txBody>
      </p:sp>
      <p:sp>
        <p:nvSpPr>
          <p:cNvPr id="43" name="正方形/長方形 42">
            <a:extLst>
              <a:ext uri="{FF2B5EF4-FFF2-40B4-BE49-F238E27FC236}">
                <a16:creationId xmlns:a16="http://schemas.microsoft.com/office/drawing/2014/main" xmlns="" id="{5B588C01-5E4D-4F18-960F-C3DB855A832F}"/>
              </a:ext>
            </a:extLst>
          </p:cNvPr>
          <p:cNvSpPr>
            <a:spLocks noChangeAspect="1"/>
          </p:cNvSpPr>
          <p:nvPr/>
        </p:nvSpPr>
        <p:spPr>
          <a:xfrm>
            <a:off x="347489" y="2138050"/>
            <a:ext cx="5634210" cy="4402450"/>
          </a:xfrm>
          <a:prstGeom prst="rect">
            <a:avLst/>
          </a:prstGeom>
          <a:noFill/>
          <a:ln>
            <a:solidFill>
              <a:srgbClr val="00A0E9"/>
            </a:solidFill>
          </a:ln>
        </p:spPr>
        <p:style>
          <a:lnRef idx="2">
            <a:schemeClr val="accent1">
              <a:shade val="50000"/>
            </a:schemeClr>
          </a:lnRef>
          <a:fillRef idx="1">
            <a:schemeClr val="accent1"/>
          </a:fillRef>
          <a:effectRef idx="0">
            <a:schemeClr val="accent1"/>
          </a:effectRef>
          <a:fontRef idx="minor">
            <a:schemeClr val="lt1"/>
          </a:fontRef>
        </p:style>
        <p:txBody>
          <a:bodyPr vert="horz" tIns="282857" rtlCol="0" anchor="t" anchorCtr="0"/>
          <a:lstStyle/>
          <a:p>
            <a:pPr algn="ctr"/>
            <a:r>
              <a:rPr lang="en-US" altLang="ja-JP" sz="1800" b="1" dirty="0" smtClean="0">
                <a:solidFill>
                  <a:srgbClr val="00A0E9"/>
                </a:solidFill>
                <a:latin typeface="游ゴシック" panose="020B0400000000000000" pitchFamily="50" charset="-128"/>
                <a:ea typeface="游ゴシック" panose="020B0400000000000000" pitchFamily="50" charset="-128"/>
              </a:rPr>
              <a:t>“Emotion Tech</a:t>
            </a:r>
            <a:r>
              <a:rPr lang="en-US" altLang="ja-JP" sz="1800" b="1" dirty="0" smtClean="0">
                <a:solidFill>
                  <a:srgbClr val="00A0E9"/>
                </a:solidFill>
                <a:latin typeface="游ゴシック" panose="020B0400000000000000" pitchFamily="50" charset="-128"/>
                <a:ea typeface="游ゴシック" panose="020B0400000000000000" pitchFamily="50" charset="-128"/>
              </a:rPr>
              <a:t>”, the platform for customer experience management </a:t>
            </a:r>
            <a:endParaRPr lang="en-US" altLang="ja-JP" sz="1714" b="1" dirty="0">
              <a:solidFill>
                <a:srgbClr val="00A0E9"/>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4" name="正方形/長方形 43">
            <a:extLst>
              <a:ext uri="{FF2B5EF4-FFF2-40B4-BE49-F238E27FC236}">
                <a16:creationId xmlns:a16="http://schemas.microsoft.com/office/drawing/2014/main" xmlns="" id="{F32A3EFF-3EE2-4AC2-BB54-8018A29E063A}"/>
              </a:ext>
            </a:extLst>
          </p:cNvPr>
          <p:cNvSpPr>
            <a:spLocks noChangeAspect="1"/>
          </p:cNvSpPr>
          <p:nvPr/>
        </p:nvSpPr>
        <p:spPr>
          <a:xfrm>
            <a:off x="6096000" y="5078899"/>
            <a:ext cx="3626838" cy="1470821"/>
          </a:xfrm>
          <a:prstGeom prst="rect">
            <a:avLst/>
          </a:prstGeom>
          <a:solidFill>
            <a:srgbClr val="8FC31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tIns="282857" rtlCol="0" anchor="t" anchorCtr="0"/>
          <a:lstStyle/>
          <a:p>
            <a:pPr marL="285750" indent="-285750">
              <a:buFont typeface="Arial" panose="020B0604020202020204" pitchFamily="34" charset="0"/>
              <a:buChar char="•"/>
            </a:pPr>
            <a:r>
              <a:rPr lang="en-US" altLang="ja-JP" sz="1400" dirty="0" smtClean="0">
                <a:solidFill>
                  <a:schemeClr val="bg1"/>
                </a:solidFill>
                <a:latin typeface="游ゴシック" panose="020B0400000000000000" pitchFamily="50" charset="-128"/>
                <a:ea typeface="游ゴシック" panose="020B0400000000000000" pitchFamily="50" charset="-128"/>
              </a:rPr>
              <a:t>Possessing a patent  for survey design, data analysis, data visualization in improving customer experience</a:t>
            </a:r>
          </a:p>
          <a:p>
            <a:pPr marL="689732" lvl="1" indent="-285750">
              <a:buFont typeface="Arial" panose="020B0604020202020204" pitchFamily="34" charset="0"/>
              <a:buChar char="•"/>
            </a:pPr>
            <a:r>
              <a:rPr lang="en-US" altLang="ja-JP" sz="1400" dirty="0" smtClean="0">
                <a:solidFill>
                  <a:schemeClr val="bg1"/>
                </a:solidFill>
                <a:latin typeface="游ゴシック" panose="020B0400000000000000" pitchFamily="50" charset="-128"/>
                <a:ea typeface="游ゴシック" panose="020B0400000000000000" pitchFamily="50" charset="-128"/>
              </a:rPr>
              <a:t>※</a:t>
            </a:r>
            <a:r>
              <a:rPr lang="en-US" altLang="ja-JP" sz="1400" dirty="0" smtClean="0">
                <a:solidFill>
                  <a:schemeClr val="bg1"/>
                </a:solidFill>
                <a:latin typeface="游ゴシック" panose="020B0400000000000000" pitchFamily="50" charset="-128"/>
                <a:ea typeface="游ゴシック" panose="020B0400000000000000" pitchFamily="50" charset="-128"/>
              </a:rPr>
              <a:t>Patent no. </a:t>
            </a:r>
            <a:r>
              <a:rPr lang="en-US" altLang="ja-JP" sz="1400" dirty="0" smtClean="0">
                <a:solidFill>
                  <a:schemeClr val="bg1"/>
                </a:solidFill>
                <a:latin typeface="游ゴシック" panose="020B0400000000000000" pitchFamily="50" charset="-128"/>
                <a:ea typeface="游ゴシック" panose="020B0400000000000000" pitchFamily="50" charset="-128"/>
              </a:rPr>
              <a:t>6176813</a:t>
            </a:r>
            <a:r>
              <a:rPr lang="ja-JP" altLang="en-US" sz="1400" dirty="0">
                <a:solidFill>
                  <a:schemeClr val="bg1"/>
                </a:solidFill>
                <a:latin typeface="游ゴシック" panose="020B0400000000000000" pitchFamily="50" charset="-128"/>
                <a:ea typeface="游ゴシック" panose="020B0400000000000000" pitchFamily="50" charset="-128"/>
              </a:rPr>
              <a:t>　</a:t>
            </a:r>
            <a:endParaRPr lang="en-US" altLang="ja-JP" sz="1400" dirty="0">
              <a:solidFill>
                <a:schemeClr val="bg1"/>
              </a:solidFill>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xmlns="" id="{67C55135-17D8-41EA-90CC-8C90314D4D0C}"/>
              </a:ext>
            </a:extLst>
          </p:cNvPr>
          <p:cNvSpPr/>
          <p:nvPr/>
        </p:nvSpPr>
        <p:spPr>
          <a:xfrm>
            <a:off x="352338" y="1086995"/>
            <a:ext cx="9370501" cy="1107996"/>
          </a:xfrm>
          <a:prstGeom prst="rect">
            <a:avLst/>
          </a:prstGeom>
        </p:spPr>
        <p:txBody>
          <a:bodyPr wrap="square">
            <a:spAutoFit/>
          </a:bodyPr>
          <a:lstStyle/>
          <a:p>
            <a:r>
              <a:rPr lang="en-US" altLang="ja-JP" sz="2400" b="1" dirty="0" smtClean="0">
                <a:solidFill>
                  <a:srgbClr val="1D2088"/>
                </a:solidFill>
                <a:latin typeface="游ゴシック" panose="020B0400000000000000" pitchFamily="50" charset="-128"/>
                <a:ea typeface="游ゴシック" panose="020B0400000000000000" pitchFamily="50" charset="-128"/>
              </a:rPr>
              <a:t>A system can help you easily handle high-level “customer experience management”</a:t>
            </a:r>
            <a:endParaRPr lang="en-US" altLang="ja-JP" sz="2400" b="1" dirty="0">
              <a:solidFill>
                <a:srgbClr val="1D2088"/>
              </a:solidFill>
              <a:latin typeface="游ゴシック" panose="020B0400000000000000" pitchFamily="50" charset="-128"/>
              <a:ea typeface="游ゴシック" panose="020B0400000000000000" pitchFamily="50" charset="-128"/>
            </a:endParaRPr>
          </a:p>
          <a:p>
            <a:pPr marL="746882" lvl="1" indent="-342900">
              <a:buFont typeface="Arial" panose="020B0604020202020204" pitchFamily="34" charset="0"/>
              <a:buChar char="•"/>
            </a:pPr>
            <a:r>
              <a:rPr lang="en-US" altLang="ja-JP" sz="1800" dirty="0" smtClean="0">
                <a:solidFill>
                  <a:srgbClr val="1D2088"/>
                </a:solidFill>
                <a:latin typeface="游ゴシック" panose="020B0400000000000000" pitchFamily="50" charset="-128"/>
                <a:ea typeface="游ゴシック" panose="020B0400000000000000" pitchFamily="50" charset="-128"/>
              </a:rPr>
              <a:t>Knowledge on NPS® and data analysis technology</a:t>
            </a:r>
            <a:endParaRPr lang="en-US" altLang="ja-JP" sz="1200" dirty="0">
              <a:solidFill>
                <a:srgbClr val="1D2088"/>
              </a:solidFill>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990600" y="1086995"/>
            <a:ext cx="571500" cy="97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90600" y="2127600"/>
            <a:ext cx="571500" cy="4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47489" y="6969806"/>
            <a:ext cx="937535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47489" y="7495909"/>
            <a:ext cx="4687200" cy="33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3" cstate="print">
            <a:extLst>
              <a:ext uri="{28A0092B-C50C-407E-A947-70E740481C1C}">
                <a14:useLocalDpi xmlns:a14="http://schemas.microsoft.com/office/drawing/2010/main" val="0"/>
              </a:ext>
            </a:extLst>
          </a:blip>
          <a:srcRect l="1972" t="8232" r="1815" b="8272"/>
          <a:stretch/>
        </p:blipFill>
        <p:spPr>
          <a:xfrm>
            <a:off x="561093" y="3423451"/>
            <a:ext cx="5207001" cy="3002750"/>
          </a:xfrm>
          <a:prstGeom prst="rect">
            <a:avLst/>
          </a:prstGeom>
        </p:spPr>
      </p:pic>
      <p:sp>
        <p:nvSpPr>
          <p:cNvPr id="3" name="正方形/長方形 2"/>
          <p:cNvSpPr/>
          <p:nvPr/>
        </p:nvSpPr>
        <p:spPr>
          <a:xfrm>
            <a:off x="889000" y="4219750"/>
            <a:ext cx="4495799" cy="1552400"/>
          </a:xfrm>
          <a:prstGeom prst="rect">
            <a:avLst/>
          </a:prstGeom>
          <a:solidFill>
            <a:srgbClr val="00A0E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smtClean="0">
                <a:solidFill>
                  <a:schemeClr val="bg1"/>
                </a:solidFill>
                <a:latin typeface="游ゴシック" panose="020B0400000000000000" pitchFamily="50" charset="-128"/>
                <a:ea typeface="游ゴシック" panose="020B0400000000000000" pitchFamily="50" charset="-128"/>
              </a:rPr>
              <a:t>Functions that enable</a:t>
            </a:r>
          </a:p>
          <a:p>
            <a:pPr algn="ctr"/>
            <a:r>
              <a:rPr lang="en-US" altLang="ja-JP" sz="2000" b="1" dirty="0" smtClean="0">
                <a:solidFill>
                  <a:schemeClr val="bg1"/>
                </a:solidFill>
                <a:latin typeface="游ゴシック" panose="020B0400000000000000" pitchFamily="50" charset="-128"/>
                <a:ea typeface="游ゴシック" panose="020B0400000000000000" pitchFamily="50" charset="-128"/>
              </a:rPr>
              <a:t>Easy and high-level</a:t>
            </a:r>
          </a:p>
          <a:p>
            <a:pPr algn="ctr"/>
            <a:r>
              <a:rPr lang="en-US" altLang="ja-JP" sz="2000" b="1" dirty="0" smtClean="0">
                <a:solidFill>
                  <a:schemeClr val="bg1"/>
                </a:solidFill>
                <a:latin typeface="游ゴシック" panose="020B0400000000000000" pitchFamily="50" charset="-128"/>
                <a:ea typeface="游ゴシック" panose="020B0400000000000000" pitchFamily="50" charset="-128"/>
              </a:rPr>
              <a:t>“Customer experience management”</a:t>
            </a:r>
            <a:endParaRPr lang="en-US" altLang="ja-JP" sz="2000" b="1" dirty="0">
              <a:solidFill>
                <a:schemeClr val="bg1"/>
              </a:solidFill>
              <a:latin typeface="游ゴシック" panose="020B0400000000000000" pitchFamily="50" charset="-128"/>
              <a:ea typeface="游ゴシック" panose="020B0400000000000000" pitchFamily="50" charset="-128"/>
            </a:endParaRPr>
          </a:p>
        </p:txBody>
      </p:sp>
      <p:sp>
        <p:nvSpPr>
          <p:cNvPr id="18" name="正方形/長方形 17"/>
          <p:cNvSpPr/>
          <p:nvPr/>
        </p:nvSpPr>
        <p:spPr>
          <a:xfrm>
            <a:off x="-1905001" y="2127600"/>
            <a:ext cx="571500" cy="220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529441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41157</TotalTime>
  <Words>3807</Words>
  <Application>Microsoft Macintosh PowerPoint</Application>
  <PresentationFormat>A4 Paper (210x297 mm)</PresentationFormat>
  <Paragraphs>595</Paragraphs>
  <Slides>25</Slides>
  <Notes>19</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テーマ</vt:lpstr>
      <vt:lpstr>PowerPoint Presentation</vt:lpstr>
      <vt:lpstr>Most common issues</vt:lpstr>
      <vt:lpstr>About us</vt:lpstr>
      <vt:lpstr>What is the customer loyalty benchmark “NPS®”?</vt:lpstr>
      <vt:lpstr>PowerPoint Presentation</vt:lpstr>
      <vt:lpstr>Why NPS® is a good metric①</vt:lpstr>
      <vt:lpstr>Why NPS® is a good metric②</vt:lpstr>
      <vt:lpstr>Why NPS® is a good metric③</vt:lpstr>
      <vt:lpstr>Our strengths</vt:lpstr>
      <vt:lpstr>ご支援先</vt:lpstr>
      <vt:lpstr>Case study①：Yakult Swallows</vt:lpstr>
      <vt:lpstr>Case study②：Full Speed</vt:lpstr>
      <vt:lpstr>After all, what is “Customer experience management”?</vt:lpstr>
      <vt:lpstr>Easy-to-answer screen design</vt:lpstr>
      <vt:lpstr>About “Emotion Tech”</vt:lpstr>
      <vt:lpstr>About “Emotion Tech”</vt:lpstr>
      <vt:lpstr>Survey distribution methods</vt:lpstr>
      <vt:lpstr>Pricing</vt:lpstr>
      <vt:lpstr>List of optional functions</vt:lpstr>
      <vt:lpstr>Recommended plan</vt:lpstr>
      <vt:lpstr>Cooperation with external services</vt:lpstr>
      <vt:lpstr>After your application</vt:lpstr>
      <vt:lpstr>FAQs</vt:lpstr>
      <vt:lpstr>FAQs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佐野真啓</dc:creator>
  <cp:lastModifiedBy>Andrew Wong</cp:lastModifiedBy>
  <cp:revision>1104</cp:revision>
  <cp:lastPrinted>2019-03-12T03:22:58Z</cp:lastPrinted>
  <dcterms:created xsi:type="dcterms:W3CDTF">2016-11-17T03:28:43Z</dcterms:created>
  <dcterms:modified xsi:type="dcterms:W3CDTF">2020-02-05T03:14:56Z</dcterms:modified>
</cp:coreProperties>
</file>